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Lst>
  <p:notesMasterIdLst>
    <p:notesMasterId r:id="rId64"/>
  </p:notesMasterIdLst>
  <p:handoutMasterIdLst>
    <p:handoutMasterId r:id="rId65"/>
  </p:handoutMasterIdLst>
  <p:sldIdLst>
    <p:sldId id="495" r:id="rId2"/>
    <p:sldId id="257" r:id="rId3"/>
    <p:sldId id="447" r:id="rId4"/>
    <p:sldId id="453" r:id="rId5"/>
    <p:sldId id="473" r:id="rId6"/>
    <p:sldId id="474" r:id="rId7"/>
    <p:sldId id="475" r:id="rId8"/>
    <p:sldId id="476" r:id="rId9"/>
    <p:sldId id="472" r:id="rId10"/>
    <p:sldId id="356" r:id="rId11"/>
    <p:sldId id="443" r:id="rId12"/>
    <p:sldId id="358" r:id="rId13"/>
    <p:sldId id="267" r:id="rId14"/>
    <p:sldId id="478" r:id="rId15"/>
    <p:sldId id="273" r:id="rId16"/>
    <p:sldId id="369" r:id="rId17"/>
    <p:sldId id="371" r:id="rId18"/>
    <p:sldId id="372" r:id="rId19"/>
    <p:sldId id="274" r:id="rId20"/>
    <p:sldId id="361" r:id="rId21"/>
    <p:sldId id="362" r:id="rId22"/>
    <p:sldId id="480" r:id="rId23"/>
    <p:sldId id="481" r:id="rId24"/>
    <p:sldId id="363" r:id="rId25"/>
    <p:sldId id="483" r:id="rId26"/>
    <p:sldId id="364" r:id="rId27"/>
    <p:sldId id="485" r:id="rId28"/>
    <p:sldId id="365" r:id="rId29"/>
    <p:sldId id="366" r:id="rId30"/>
    <p:sldId id="367" r:id="rId31"/>
    <p:sldId id="368" r:id="rId32"/>
    <p:sldId id="482" r:id="rId33"/>
    <p:sldId id="288" r:id="rId34"/>
    <p:sldId id="289" r:id="rId35"/>
    <p:sldId id="258" r:id="rId36"/>
    <p:sldId id="354" r:id="rId37"/>
    <p:sldId id="355" r:id="rId38"/>
    <p:sldId id="486" r:id="rId39"/>
    <p:sldId id="357" r:id="rId40"/>
    <p:sldId id="487" r:id="rId41"/>
    <p:sldId id="494" r:id="rId42"/>
    <p:sldId id="360" r:id="rId43"/>
    <p:sldId id="490" r:id="rId44"/>
    <p:sldId id="491" r:id="rId45"/>
    <p:sldId id="492" r:id="rId46"/>
    <p:sldId id="493" r:id="rId47"/>
    <p:sldId id="373" r:id="rId48"/>
    <p:sldId id="379" r:id="rId49"/>
    <p:sldId id="380" r:id="rId50"/>
    <p:sldId id="456" r:id="rId51"/>
    <p:sldId id="458" r:id="rId52"/>
    <p:sldId id="460" r:id="rId53"/>
    <p:sldId id="464" r:id="rId54"/>
    <p:sldId id="374" r:id="rId55"/>
    <p:sldId id="381" r:id="rId56"/>
    <p:sldId id="382" r:id="rId57"/>
    <p:sldId id="375" r:id="rId58"/>
    <p:sldId id="470" r:id="rId59"/>
    <p:sldId id="471" r:id="rId60"/>
    <p:sldId id="376" r:id="rId61"/>
    <p:sldId id="479" r:id="rId62"/>
    <p:sldId id="353"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B9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273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BF3176-BDCC-49EA-B30D-5437BB8C7604}" type="datetimeFigureOut">
              <a:rPr lang="en-US" smtClean="0"/>
              <a:pPr/>
              <a:t>7/31/2023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227CDD-B970-4E95-B4CD-CAD47DE6DC57}" type="slidenum">
              <a:rPr lang="en-US" smtClean="0"/>
              <a:pPr/>
              <a:t>‹#›</a:t>
            </a:fld>
            <a:endParaRPr lang="en-US"/>
          </a:p>
        </p:txBody>
      </p:sp>
    </p:spTree>
    <p:extLst>
      <p:ext uri="{BB962C8B-B14F-4D97-AF65-F5344CB8AC3E}">
        <p14:creationId xmlns:p14="http://schemas.microsoft.com/office/powerpoint/2010/main" val="1281184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AB7907-3328-40C6-81DC-094447F4187C}" type="datetimeFigureOut">
              <a:rPr lang="en-US" smtClean="0"/>
              <a:pPr/>
              <a:t>7/31/2023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FFCBBA-87C4-482A-9ED2-FD5CC3AE6FAA}" type="slidenum">
              <a:rPr lang="en-US" smtClean="0"/>
              <a:pPr/>
              <a:t>‹#›</a:t>
            </a:fld>
            <a:endParaRPr lang="en-US"/>
          </a:p>
        </p:txBody>
      </p:sp>
    </p:spTree>
    <p:extLst>
      <p:ext uri="{BB962C8B-B14F-4D97-AF65-F5344CB8AC3E}">
        <p14:creationId xmlns:p14="http://schemas.microsoft.com/office/powerpoint/2010/main" val="1721297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3D530FBF-E006-42E1-8352-A19856AC29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0D182839-9267-4E91-9457-2D940FE6D2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7AECEE90-FFBD-4733-BA79-864E62E5CDB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8D8B1F4-DFF8-4FB4-9828-3AA5E37F731A}" type="slidenum">
              <a:rPr lang="en-US" altLang="en-US" smtClean="0"/>
              <a:pPr>
                <a:spcBef>
                  <a:spcPct val="0"/>
                </a:spcBef>
              </a:pPr>
              <a:t>11</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8200" y="3429000"/>
            <a:ext cx="7086600" cy="1752600"/>
          </a:xfrm>
        </p:spPr>
        <p:txBody>
          <a:bodyPr/>
          <a:lstStyle>
            <a:lvl1pPr marL="0" indent="0" algn="l">
              <a:buNone/>
              <a:defRPr>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7" name="Straight Connector 6"/>
          <p:cNvCxnSpPr/>
          <p:nvPr/>
        </p:nvCxnSpPr>
        <p:spPr>
          <a:xfrm>
            <a:off x="839322" y="3352800"/>
            <a:ext cx="7056784" cy="0"/>
          </a:xfrm>
          <a:prstGeom prst="line">
            <a:avLst/>
          </a:prstGeom>
          <a:ln>
            <a:solidFill>
              <a:schemeClr val="accent6"/>
            </a:solidFill>
          </a:ln>
        </p:spPr>
        <p:style>
          <a:lnRef idx="3">
            <a:schemeClr val="accent6"/>
          </a:lnRef>
          <a:fillRef idx="0">
            <a:schemeClr val="accent6"/>
          </a:fillRef>
          <a:effectRef idx="2">
            <a:schemeClr val="accent6"/>
          </a:effectRef>
          <a:fontRef idx="minor">
            <a:schemeClr val="tx1"/>
          </a:fontRef>
        </p:style>
      </p:cxnSp>
      <p:cxnSp>
        <p:nvCxnSpPr>
          <p:cNvPr id="9" name="Straight Connector 8"/>
          <p:cNvCxnSpPr/>
          <p:nvPr/>
        </p:nvCxnSpPr>
        <p:spPr>
          <a:xfrm>
            <a:off x="839322" y="3352800"/>
            <a:ext cx="7056784" cy="0"/>
          </a:xfrm>
          <a:prstGeom prst="line">
            <a:avLst/>
          </a:prstGeom>
          <a:ln>
            <a:solidFill>
              <a:schemeClr val="accent6"/>
            </a:solidFill>
          </a:ln>
        </p:spPr>
        <p:style>
          <a:lnRef idx="3">
            <a:schemeClr val="accent6"/>
          </a:lnRef>
          <a:fillRef idx="0">
            <a:schemeClr val="accent6"/>
          </a:fillRef>
          <a:effectRef idx="2">
            <a:schemeClr val="accent6"/>
          </a:effectRef>
          <a:fontRef idx="minor">
            <a:schemeClr val="tx1"/>
          </a:fontRef>
        </p:style>
      </p:cxnSp>
      <p:sp>
        <p:nvSpPr>
          <p:cNvPr id="13" name="Subtitle 2"/>
          <p:cNvSpPr txBox="1">
            <a:spLocks/>
          </p:cNvSpPr>
          <p:nvPr/>
        </p:nvSpPr>
        <p:spPr>
          <a:xfrm>
            <a:off x="1375935" y="38862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rgbClr val="C00000"/>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p>
        </p:txBody>
      </p:sp>
      <p:cxnSp>
        <p:nvCxnSpPr>
          <p:cNvPr id="14" name="Straight Connector 13"/>
          <p:cNvCxnSpPr/>
          <p:nvPr/>
        </p:nvCxnSpPr>
        <p:spPr>
          <a:xfrm>
            <a:off x="1043608" y="3352800"/>
            <a:ext cx="7056784" cy="0"/>
          </a:xfrm>
          <a:prstGeom prst="line">
            <a:avLst/>
          </a:prstGeom>
          <a:ln>
            <a:solidFill>
              <a:schemeClr val="accent5"/>
            </a:solidFill>
          </a:ln>
        </p:spPr>
        <p:style>
          <a:lnRef idx="3">
            <a:schemeClr val="accent6"/>
          </a:lnRef>
          <a:fillRef idx="0">
            <a:schemeClr val="accent6"/>
          </a:fillRef>
          <a:effectRef idx="2">
            <a:schemeClr val="accent6"/>
          </a:effectRef>
          <a:fontRef idx="minor">
            <a:schemeClr val="tx1"/>
          </a:fontRef>
        </p:style>
      </p:cxnSp>
      <p:sp>
        <p:nvSpPr>
          <p:cNvPr id="15" name="Subtitle 2"/>
          <p:cNvSpPr txBox="1">
            <a:spLocks/>
          </p:cNvSpPr>
          <p:nvPr userDrawn="1"/>
        </p:nvSpPr>
        <p:spPr>
          <a:xfrm>
            <a:off x="1375935" y="38862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rgbClr val="C00000"/>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dirty="0"/>
          </a:p>
        </p:txBody>
      </p:sp>
      <p:cxnSp>
        <p:nvCxnSpPr>
          <p:cNvPr id="16" name="Straight Connector 15"/>
          <p:cNvCxnSpPr/>
          <p:nvPr userDrawn="1"/>
        </p:nvCxnSpPr>
        <p:spPr>
          <a:xfrm>
            <a:off x="1043608" y="3352800"/>
            <a:ext cx="7056784" cy="0"/>
          </a:xfrm>
          <a:prstGeom prst="line">
            <a:avLst/>
          </a:prstGeom>
          <a:ln>
            <a:solidFill>
              <a:schemeClr val="accent5"/>
            </a:solidFill>
          </a:ln>
        </p:spPr>
        <p:style>
          <a:lnRef idx="3">
            <a:schemeClr val="accent6"/>
          </a:lnRef>
          <a:fillRef idx="0">
            <a:schemeClr val="accent6"/>
          </a:fillRef>
          <a:effectRef idx="2">
            <a:schemeClr val="accent6"/>
          </a:effectRef>
          <a:fontRef idx="minor">
            <a:schemeClr val="tx1"/>
          </a:fontRef>
        </p:style>
      </p:cxnSp>
      <p:sp>
        <p:nvSpPr>
          <p:cNvPr id="17" name="TextBox 16"/>
          <p:cNvSpPr txBox="1"/>
          <p:nvPr userDrawn="1"/>
        </p:nvSpPr>
        <p:spPr>
          <a:xfrm>
            <a:off x="4556070" y="5562600"/>
            <a:ext cx="4572000" cy="1015663"/>
          </a:xfrm>
          <a:prstGeom prst="rect">
            <a:avLst/>
          </a:prstGeom>
          <a:noFill/>
        </p:spPr>
        <p:txBody>
          <a:bodyPr wrap="square" rtlCol="0">
            <a:spAutoFit/>
          </a:bodyPr>
          <a:lstStyle/>
          <a:p>
            <a:pPr algn="r"/>
            <a:r>
              <a:rPr lang="en-US" sz="2000" b="0" dirty="0">
                <a:solidFill>
                  <a:srgbClr val="002060"/>
                </a:solidFill>
                <a:latin typeface="Arial Rounded MT Bold" pitchFamily="34" charset="0"/>
              </a:rPr>
              <a:t>Created By: 		</a:t>
            </a:r>
          </a:p>
          <a:p>
            <a:pPr algn="r"/>
            <a:r>
              <a:rPr lang="en-US" sz="2000" b="0" dirty="0">
                <a:solidFill>
                  <a:srgbClr val="002060"/>
                </a:solidFill>
                <a:latin typeface="Arial Rounded MT Bold" pitchFamily="34" charset="0"/>
              </a:rPr>
              <a:t>Kumar Vishal</a:t>
            </a:r>
          </a:p>
          <a:p>
            <a:pPr algn="r"/>
            <a:r>
              <a:rPr lang="en-US" sz="2000" b="0" dirty="0">
                <a:solidFill>
                  <a:srgbClr val="002060"/>
                </a:solidFill>
                <a:latin typeface="Arial Rounded MT Bold" pitchFamily="34" charset="0"/>
              </a:rPr>
              <a:t>		</a:t>
            </a:r>
          </a:p>
        </p:txBody>
      </p:sp>
      <p:pic>
        <p:nvPicPr>
          <p:cNvPr id="4" name="Picture 3">
            <a:extLst>
              <a:ext uri="{FF2B5EF4-FFF2-40B4-BE49-F238E27FC236}">
                <a16:creationId xmlns:a16="http://schemas.microsoft.com/office/drawing/2014/main" id="{5CF861E1-4C36-4A68-A040-AAA3C9DFA5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7086" y="4065476"/>
            <a:ext cx="1941255" cy="194125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a:t>
            </a:r>
            <a:r>
              <a:rPr lang="en-US" dirty="0" err="1"/>
              <a:t>Maste</a:t>
            </a:r>
            <a:r>
              <a:rPr lang="en-US" dirty="0"/>
              <a:t> title style</a:t>
            </a:r>
          </a:p>
        </p:txBody>
      </p:sp>
      <p:sp>
        <p:nvSpPr>
          <p:cNvPr id="3" name="Content Placeholder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635818"/>
            <a:ext cx="1808162" cy="3297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itle 1"/>
          <p:cNvSpPr txBox="1">
            <a:spLocks/>
          </p:cNvSpPr>
          <p:nvPr/>
        </p:nvSpPr>
        <p:spPr>
          <a:xfrm>
            <a:off x="1953250" y="5958408"/>
            <a:ext cx="7155254" cy="89959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endParaRPr lang="en-IN" sz="1400" dirty="0">
              <a:solidFill>
                <a:schemeClr val="tx1">
                  <a:lumMod val="65000"/>
                  <a:lumOff val="35000"/>
                </a:schemeClr>
              </a:solidFill>
            </a:endParaRPr>
          </a:p>
        </p:txBody>
      </p:sp>
      <p:cxnSp>
        <p:nvCxnSpPr>
          <p:cNvPr id="9" name="Straight Connector 8"/>
          <p:cNvCxnSpPr/>
          <p:nvPr/>
        </p:nvCxnSpPr>
        <p:spPr>
          <a:xfrm>
            <a:off x="755576" y="4077072"/>
            <a:ext cx="7056784" cy="0"/>
          </a:xfrm>
          <a:prstGeom prst="line">
            <a:avLst/>
          </a:prstGeom>
        </p:spPr>
        <p:style>
          <a:lnRef idx="3">
            <a:schemeClr val="accent6"/>
          </a:lnRef>
          <a:fillRef idx="0">
            <a:schemeClr val="accent6"/>
          </a:fillRef>
          <a:effectRef idx="2">
            <a:schemeClr val="accent6"/>
          </a:effectRef>
          <a:fontRef idx="minor">
            <a:schemeClr val="tx1"/>
          </a:fontRef>
        </p:style>
      </p:cxnSp>
      <p:sp>
        <p:nvSpPr>
          <p:cNvPr id="10" name="Title 1"/>
          <p:cNvSpPr>
            <a:spLocks noGrp="1"/>
          </p:cNvSpPr>
          <p:nvPr>
            <p:ph type="title" hasCustomPrompt="1"/>
          </p:nvPr>
        </p:nvSpPr>
        <p:spPr>
          <a:xfrm>
            <a:off x="685800" y="4114800"/>
            <a:ext cx="7155254" cy="1600200"/>
          </a:xfrm>
        </p:spPr>
        <p:txBody>
          <a:bodyPr anchor="t">
            <a:noAutofit/>
          </a:bodyPr>
          <a:lstStyle>
            <a:lvl1pPr algn="r">
              <a:defRPr>
                <a:solidFill>
                  <a:srgbClr val="C00000"/>
                </a:solidFill>
              </a:defRPr>
            </a:lvl1pPr>
          </a:lstStyle>
          <a:p>
            <a:pPr algn="r"/>
            <a:r>
              <a:rPr lang="en-US" sz="3600" dirty="0">
                <a:solidFill>
                  <a:srgbClr val="C00000"/>
                </a:solidFill>
              </a:rPr>
              <a:t>Next Class:</a:t>
            </a:r>
            <a:endParaRPr lang="en-IN" sz="1400" dirty="0">
              <a:solidFill>
                <a:schemeClr val="tx1">
                  <a:lumMod val="95000"/>
                  <a:lumOff val="5000"/>
                </a:scheme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0" y="685800"/>
            <a:ext cx="6400800" cy="5486400"/>
          </a:xfrm>
          <a:solidFill>
            <a:srgbClr val="FFE593"/>
          </a:solidFill>
        </p:spPr>
        <p:txBody>
          <a:bodyPr>
            <a:normAutofit/>
          </a:bodyPr>
          <a:lstStyle>
            <a:lvl1pPr marL="0" indent="0">
              <a:spcBef>
                <a:spcPts val="0"/>
              </a:spcBef>
              <a:buNone/>
              <a:defRPr sz="1800" b="1">
                <a:solidFill>
                  <a:schemeClr val="tx1"/>
                </a:solidFill>
                <a:latin typeface="Courier New" pitchFamily="49" charset="0"/>
                <a:cs typeface="Courier New" pitchFamily="49" charset="0"/>
              </a:defRPr>
            </a:lvl1pPr>
            <a:lvl2pPr marL="0" indent="0">
              <a:spcBef>
                <a:spcPts val="0"/>
              </a:spcBef>
              <a:buNone/>
              <a:defRPr sz="1800" b="1">
                <a:solidFill>
                  <a:schemeClr val="tx1"/>
                </a:solidFill>
                <a:latin typeface="Courier New" pitchFamily="49" charset="0"/>
                <a:cs typeface="Courier New" pitchFamily="49" charset="0"/>
              </a:defRPr>
            </a:lvl2pPr>
            <a:lvl3pPr marL="0" indent="0">
              <a:spcBef>
                <a:spcPts val="0"/>
              </a:spcBef>
              <a:buNone/>
              <a:defRPr sz="1800" b="1">
                <a:solidFill>
                  <a:schemeClr val="tx1"/>
                </a:solidFill>
                <a:latin typeface="Courier New" pitchFamily="49" charset="0"/>
                <a:cs typeface="Courier New" pitchFamily="49" charset="0"/>
              </a:defRPr>
            </a:lvl3pPr>
            <a:lvl4pPr marL="0" indent="0">
              <a:spcBef>
                <a:spcPts val="0"/>
              </a:spcBef>
              <a:buNone/>
              <a:defRPr sz="1800" b="1">
                <a:solidFill>
                  <a:schemeClr val="tx1"/>
                </a:solidFill>
                <a:latin typeface="Courier New" pitchFamily="49" charset="0"/>
                <a:cs typeface="Courier New" pitchFamily="49" charset="0"/>
              </a:defRPr>
            </a:lvl4pPr>
            <a:lvl5pPr marL="0" indent="0">
              <a:spcBef>
                <a:spcPts val="0"/>
              </a:spcBef>
              <a:buNone/>
              <a:defRPr sz="1800" b="1">
                <a:solidFill>
                  <a:schemeClr val="tx1"/>
                </a:solidFill>
                <a:latin typeface="Courier New" pitchFamily="49" charset="0"/>
                <a:cs typeface="Courier New"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3"/>
          </p:nvPr>
        </p:nvSpPr>
        <p:spPr>
          <a:xfrm>
            <a:off x="6553200" y="685800"/>
            <a:ext cx="2590800" cy="5486400"/>
          </a:xfrm>
        </p:spPr>
        <p:txBody>
          <a:bodyPr>
            <a:noAutofit/>
          </a:bodyPr>
          <a:lstStyle>
            <a:lvl1pPr marL="0" indent="0">
              <a:spcBef>
                <a:spcPts val="0"/>
              </a:spcBef>
              <a:buNone/>
              <a:defRPr sz="2800">
                <a:solidFill>
                  <a:schemeClr val="accent1"/>
                </a:solidFill>
              </a:defRPr>
            </a:lvl1pPr>
            <a:lvl2pPr marL="0" indent="0">
              <a:spcBef>
                <a:spcPts val="0"/>
              </a:spcBef>
              <a:buNone/>
              <a:defRPr sz="2800">
                <a:solidFill>
                  <a:schemeClr val="accent1"/>
                </a:solidFill>
              </a:defRPr>
            </a:lvl2pPr>
            <a:lvl3pPr marL="0" indent="0">
              <a:spcBef>
                <a:spcPts val="0"/>
              </a:spcBef>
              <a:buNone/>
              <a:defRPr sz="2800">
                <a:solidFill>
                  <a:schemeClr val="accent1"/>
                </a:solidFill>
              </a:defRPr>
            </a:lvl3pPr>
            <a:lvl4pPr marL="0" indent="0">
              <a:spcBef>
                <a:spcPts val="0"/>
              </a:spcBef>
              <a:buNone/>
              <a:defRPr sz="2800">
                <a:solidFill>
                  <a:schemeClr val="accent1"/>
                </a:solidFill>
              </a:defRPr>
            </a:lvl4pPr>
            <a:lvl5pPr marL="0" indent="0">
              <a:spcBef>
                <a:spcPts val="0"/>
              </a:spcBef>
              <a:buNone/>
              <a:defRPr sz="28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D53909C6-D659-4594-BCFE-712CC26E96FB}"/>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51E221C6-4B46-46A0-A6B2-6D6F9244EB0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FA7C30B6-1CBF-4D9B-9E72-5B05D225313D}"/>
              </a:ext>
            </a:extLst>
          </p:cNvPr>
          <p:cNvSpPr>
            <a:spLocks noGrp="1"/>
          </p:cNvSpPr>
          <p:nvPr>
            <p:ph type="sldNum" sz="quarter" idx="12"/>
          </p:nvPr>
        </p:nvSpPr>
        <p:spPr/>
        <p:txBody>
          <a:bodyPr/>
          <a:lstStyle>
            <a:lvl1pPr>
              <a:defRPr/>
            </a:lvl1pPr>
          </a:lstStyle>
          <a:p>
            <a:fld id="{B1F32540-92DD-4005-8DDB-17BEA562EDDE}" type="slidenum">
              <a:rPr lang="en-US" altLang="en-US"/>
              <a:pPr/>
              <a:t>‹#›</a:t>
            </a:fld>
            <a:endParaRPr lang="en-US" altLang="en-US"/>
          </a:p>
        </p:txBody>
      </p:sp>
    </p:spTree>
    <p:extLst>
      <p:ext uri="{BB962C8B-B14F-4D97-AF65-F5344CB8AC3E}">
        <p14:creationId xmlns:p14="http://schemas.microsoft.com/office/powerpoint/2010/main" val="32659567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66800"/>
            <a:ext cx="6934200" cy="3508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rinket.io/python3/29fc6f0126"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ideo" Target="https://www.youtube.com/embed/J0Aq44Pze-w?feature=oembed" TargetMode="External"/><Relationship Id="rId5" Type="http://schemas.openxmlformats.org/officeDocument/2006/relationships/image" Target="../media/image6.jpeg"/><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tutorialspoint.com/python/python_if_else.ht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tutorialspoint.com/python/python_if_else.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tutorialspoint.com/python/python_if_else.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D0C5DE-2865-DC98-108F-9E38CB6B3332}"/>
              </a:ext>
            </a:extLst>
          </p:cNvPr>
          <p:cNvSpPr txBox="1">
            <a:spLocks/>
          </p:cNvSpPr>
          <p:nvPr/>
        </p:nvSpPr>
        <p:spPr>
          <a:xfrm>
            <a:off x="685800" y="1806575"/>
            <a:ext cx="7772400" cy="1470025"/>
          </a:xfrm>
          <a:prstGeom prst="rect">
            <a:avLst/>
          </a:prstGeom>
        </p:spPr>
        <p:txBody>
          <a:bodyPr vert="horz" lIns="91440" tIns="45720" rIns="91440" bIns="45720" rtlCol="0" anchor="ctr">
            <a:normAutofit fontScale="5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br>
              <a:rPr lang="en-US" dirty="0"/>
            </a:br>
            <a:r>
              <a:rPr lang="en-US" sz="6000" b="1" dirty="0">
                <a:solidFill>
                  <a:srgbClr val="000000"/>
                </a:solidFill>
              </a:rPr>
              <a:t> </a:t>
            </a:r>
            <a:r>
              <a:rPr lang="en-US" sz="6900" b="1" dirty="0">
                <a:solidFill>
                  <a:srgbClr val="000000"/>
                </a:solidFill>
              </a:rPr>
              <a:t>PROGRAMMING IN PYTHON</a:t>
            </a:r>
            <a:r>
              <a:rPr lang="en-US" sz="5300" dirty="0"/>
              <a:t> </a:t>
            </a:r>
            <a:br>
              <a:rPr lang="en-US" sz="1400" dirty="0"/>
            </a:br>
            <a:br>
              <a:rPr lang="en-US" dirty="0"/>
            </a:br>
            <a:endParaRPr lang="en-US" dirty="0"/>
          </a:p>
        </p:txBody>
      </p:sp>
      <p:pic>
        <p:nvPicPr>
          <p:cNvPr id="5" name="Picture 8" descr="Python Error Tracking and Performance Monitoring | Sentry">
            <a:extLst>
              <a:ext uri="{FF2B5EF4-FFF2-40B4-BE49-F238E27FC236}">
                <a16:creationId xmlns:a16="http://schemas.microsoft.com/office/drawing/2014/main" id="{06D4C7C6-5819-4FDC-003B-B119D7FAF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52388"/>
            <a:ext cx="1166812"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5425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0A1C2B57-C42D-4FFA-8AE7-E7CE17697584}"/>
              </a:ext>
            </a:extLst>
          </p:cNvPr>
          <p:cNvSpPr>
            <a:spLocks noGrp="1"/>
          </p:cNvSpPr>
          <p:nvPr>
            <p:ph type="title"/>
          </p:nvPr>
        </p:nvSpPr>
        <p:spPr>
          <a:xfrm>
            <a:off x="457200" y="609600"/>
            <a:ext cx="6934200" cy="808038"/>
          </a:xfrm>
        </p:spPr>
        <p:txBody>
          <a:bodyPr>
            <a:normAutofit fontScale="90000"/>
          </a:bodyPr>
          <a:lstStyle/>
          <a:p>
            <a:pPr algn="l" eaLnBrk="1" hangingPunct="1"/>
            <a:br>
              <a:rPr lang="en-US" altLang="en-US" dirty="0"/>
            </a:br>
            <a:r>
              <a:rPr lang="en-US" altLang="en-US" dirty="0">
                <a:solidFill>
                  <a:srgbClr val="C00000"/>
                </a:solidFill>
              </a:rPr>
              <a:t>Basic syntax</a:t>
            </a:r>
            <a:br>
              <a:rPr lang="en-US" altLang="en-US" dirty="0"/>
            </a:br>
            <a:endParaRPr lang="en-US" altLang="en-US" dirty="0"/>
          </a:p>
        </p:txBody>
      </p:sp>
      <p:sp>
        <p:nvSpPr>
          <p:cNvPr id="6147" name="Content Placeholder 2">
            <a:extLst>
              <a:ext uri="{FF2B5EF4-FFF2-40B4-BE49-F238E27FC236}">
                <a16:creationId xmlns:a16="http://schemas.microsoft.com/office/drawing/2014/main" id="{CDAC589E-8FD3-489E-9C9A-D36976BF6DD2}"/>
              </a:ext>
            </a:extLst>
          </p:cNvPr>
          <p:cNvSpPr>
            <a:spLocks noGrp="1"/>
          </p:cNvSpPr>
          <p:nvPr>
            <p:ph idx="1"/>
          </p:nvPr>
        </p:nvSpPr>
        <p:spPr/>
        <p:txBody>
          <a:bodyPr>
            <a:normAutofit fontScale="92500" lnSpcReduction="10000"/>
          </a:bodyPr>
          <a:lstStyle/>
          <a:p>
            <a:pPr marL="0" indent="0" eaLnBrk="1" hangingPunct="1">
              <a:buFont typeface="Arial" panose="020B0604020202020204" pitchFamily="34" charset="0"/>
              <a:buNone/>
            </a:pPr>
            <a:r>
              <a:rPr lang="en-US" altLang="en-US" dirty="0">
                <a:solidFill>
                  <a:srgbClr val="C00000"/>
                </a:solidFill>
                <a:highlight>
                  <a:srgbClr val="FFFF00"/>
                </a:highlight>
              </a:rPr>
              <a:t>Comments :</a:t>
            </a:r>
          </a:p>
          <a:p>
            <a:pPr marL="0" indent="0" eaLnBrk="1" hangingPunct="1">
              <a:buFont typeface="Arial" panose="020B0604020202020204" pitchFamily="34" charset="0"/>
              <a:buNone/>
            </a:pPr>
            <a:r>
              <a:rPr lang="en-US" altLang="en-US" dirty="0">
                <a:solidFill>
                  <a:schemeClr val="tx2"/>
                </a:solidFill>
              </a:rPr>
              <a:t>Python supports comment in code for documentation:</a:t>
            </a:r>
          </a:p>
          <a:p>
            <a:pPr marL="0" indent="0" algn="just" eaLnBrk="1" hangingPunct="1">
              <a:buFont typeface="Arial" panose="020B0604020202020204" pitchFamily="34" charset="0"/>
              <a:buNone/>
            </a:pPr>
            <a:r>
              <a:rPr lang="en-US" altLang="en-US" b="1" dirty="0">
                <a:solidFill>
                  <a:schemeClr val="tx2"/>
                </a:solidFill>
              </a:rPr>
              <a:t>1) Single Line Comment:</a:t>
            </a:r>
            <a:endParaRPr lang="en-US" altLang="en-US" dirty="0">
              <a:solidFill>
                <a:schemeClr val="tx2"/>
              </a:solidFill>
            </a:endParaRPr>
          </a:p>
          <a:p>
            <a:pPr marL="0" indent="0" algn="just" eaLnBrk="1" hangingPunct="1">
              <a:buFont typeface="Arial" panose="020B0604020202020204" pitchFamily="34" charset="0"/>
              <a:buNone/>
            </a:pPr>
            <a:r>
              <a:rPr lang="en-US" altLang="en-US" dirty="0">
                <a:solidFill>
                  <a:schemeClr val="tx2"/>
                </a:solidFill>
              </a:rPr>
              <a:t># This is single line comment.</a:t>
            </a:r>
          </a:p>
          <a:p>
            <a:pPr marL="0" indent="0" algn="just">
              <a:buNone/>
            </a:pPr>
            <a:r>
              <a:rPr lang="en-US" altLang="en-US" b="1" dirty="0">
                <a:solidFill>
                  <a:schemeClr val="tx2"/>
                </a:solidFill>
              </a:rPr>
              <a:t>2) Multi Line Comment: </a:t>
            </a:r>
            <a:r>
              <a:rPr lang="en-US" dirty="0">
                <a:solidFill>
                  <a:schemeClr val="tx2"/>
                </a:solidFill>
              </a:rPr>
              <a:t>Python does not have a syntax for multiline comments. But, </a:t>
            </a:r>
            <a:r>
              <a:rPr lang="en-US" altLang="en-US" dirty="0">
                <a:solidFill>
                  <a:schemeClr val="tx2"/>
                </a:solidFill>
              </a:rPr>
              <a:t>Multiline comment can be given inside triple quotes.</a:t>
            </a:r>
          </a:p>
          <a:p>
            <a:pPr marL="0" indent="0" algn="just" eaLnBrk="1" hangingPunct="1">
              <a:buFont typeface="Arial" panose="020B0604020202020204" pitchFamily="34" charset="0"/>
              <a:buNone/>
            </a:pPr>
            <a:r>
              <a:rPr lang="en-US" altLang="en-US" dirty="0">
                <a:solidFill>
                  <a:schemeClr val="tx2"/>
                </a:solidFill>
              </a:rPr>
              <a:t>“”” (This is also called docstring in python)</a:t>
            </a:r>
          </a:p>
        </p:txBody>
      </p:sp>
    </p:spTree>
    <p:extLst>
      <p:ext uri="{BB962C8B-B14F-4D97-AF65-F5344CB8AC3E}">
        <p14:creationId xmlns:p14="http://schemas.microsoft.com/office/powerpoint/2010/main" val="200598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9A69181E-0A00-4A22-9869-6EF1E56EF8A8}"/>
              </a:ext>
            </a:extLst>
          </p:cNvPr>
          <p:cNvSpPr>
            <a:spLocks noGrp="1"/>
          </p:cNvSpPr>
          <p:nvPr>
            <p:ph type="title"/>
          </p:nvPr>
        </p:nvSpPr>
        <p:spPr>
          <a:xfrm>
            <a:off x="0" y="152400"/>
            <a:ext cx="8686800" cy="731837"/>
          </a:xfrm>
        </p:spPr>
        <p:txBody>
          <a:bodyPr>
            <a:normAutofit fontScale="90000"/>
          </a:bodyPr>
          <a:lstStyle/>
          <a:p>
            <a:pPr algn="l"/>
            <a:br>
              <a:rPr lang="en-US" altLang="en-US" b="1" dirty="0"/>
            </a:br>
            <a:r>
              <a:rPr lang="en-US" altLang="en-US" dirty="0"/>
              <a:t>Basic syntax: </a:t>
            </a:r>
            <a:r>
              <a:rPr lang="en-US" altLang="en-US" dirty="0">
                <a:solidFill>
                  <a:srgbClr val="C00000"/>
                </a:solidFill>
                <a:highlight>
                  <a:srgbClr val="FFFF00"/>
                </a:highlight>
              </a:rPr>
              <a:t>Indentation</a:t>
            </a:r>
            <a:br>
              <a:rPr lang="en-US" altLang="en-US" b="1" dirty="0"/>
            </a:br>
            <a:endParaRPr lang="en-US" altLang="en-US" dirty="0"/>
          </a:p>
        </p:txBody>
      </p:sp>
      <p:sp>
        <p:nvSpPr>
          <p:cNvPr id="3" name="Content Placeholder 2">
            <a:extLst>
              <a:ext uri="{FF2B5EF4-FFF2-40B4-BE49-F238E27FC236}">
                <a16:creationId xmlns:a16="http://schemas.microsoft.com/office/drawing/2014/main" id="{3F1A5260-253A-4B55-A80E-EC05C5052658}"/>
              </a:ext>
            </a:extLst>
          </p:cNvPr>
          <p:cNvSpPr>
            <a:spLocks noGrp="1"/>
          </p:cNvSpPr>
          <p:nvPr>
            <p:ph idx="1"/>
          </p:nvPr>
        </p:nvSpPr>
        <p:spPr>
          <a:xfrm>
            <a:off x="457200" y="990600"/>
            <a:ext cx="8229600" cy="5135563"/>
          </a:xfrm>
        </p:spPr>
        <p:txBody>
          <a:bodyPr/>
          <a:lstStyle/>
          <a:p>
            <a:pPr eaLnBrk="1" hangingPunct="1">
              <a:buFont typeface="Arial" charset="0"/>
              <a:buChar char="•"/>
              <a:defRPr/>
            </a:pPr>
            <a:r>
              <a:rPr lang="en-US" dirty="0"/>
              <a:t>To define a block of code. Python uses indentation.</a:t>
            </a:r>
          </a:p>
          <a:p>
            <a:pPr eaLnBrk="1" hangingPunct="1">
              <a:buFont typeface="Arial" charset="0"/>
              <a:buChar char="•"/>
              <a:defRPr/>
            </a:pPr>
            <a:r>
              <a:rPr lang="en-US" dirty="0"/>
              <a:t>A code block (body of a function, loop etc.) starts with indentation and ends with the first un-indented line.</a:t>
            </a:r>
          </a:p>
          <a:p>
            <a:pPr marL="0" indent="0" eaLnBrk="1" hangingPunct="1">
              <a:buFont typeface="Arial" charset="0"/>
              <a:buNone/>
              <a:defRPr/>
            </a:pPr>
            <a:r>
              <a:rPr lang="en-US" dirty="0"/>
              <a:t>for </a:t>
            </a:r>
            <a:r>
              <a:rPr lang="en-US" dirty="0" err="1"/>
              <a:t>i</a:t>
            </a:r>
            <a:r>
              <a:rPr lang="en-US" dirty="0"/>
              <a:t> n range(1,11):</a:t>
            </a:r>
          </a:p>
          <a:p>
            <a:pPr marL="0" indent="0" eaLnBrk="1" hangingPunct="1">
              <a:buFont typeface="Arial" charset="0"/>
              <a:buNone/>
              <a:defRPr/>
            </a:pPr>
            <a:r>
              <a:rPr lang="en-US" dirty="0"/>
              <a:t>print(i)</a:t>
            </a:r>
          </a:p>
          <a:p>
            <a:pPr marL="0" indent="0" eaLnBrk="1" hangingPunct="1">
              <a:buFont typeface="Arial" charset="0"/>
              <a:buNone/>
              <a:defRPr/>
            </a:pPr>
            <a:r>
              <a:rPr lang="en-US" dirty="0"/>
              <a:t>for i in range(1,11):</a:t>
            </a:r>
          </a:p>
          <a:p>
            <a:pPr marL="0" indent="0" eaLnBrk="1" hangingPunct="1">
              <a:buFont typeface="Arial" charset="0"/>
              <a:buNone/>
              <a:defRPr/>
            </a:pPr>
            <a:r>
              <a:rPr lang="en-US" dirty="0"/>
              <a:t>	print(i)</a:t>
            </a:r>
          </a:p>
          <a:p>
            <a:pPr marL="0" indent="0" eaLnBrk="1" hangingPunct="1">
              <a:buFont typeface="Arial" charset="0"/>
              <a:buNone/>
              <a:defRPr/>
            </a:pPr>
            <a:endParaRPr lang="en-US" dirty="0"/>
          </a:p>
        </p:txBody>
      </p:sp>
      <p:sp>
        <p:nvSpPr>
          <p:cNvPr id="4" name="Right Brace 3">
            <a:extLst>
              <a:ext uri="{FF2B5EF4-FFF2-40B4-BE49-F238E27FC236}">
                <a16:creationId xmlns:a16="http://schemas.microsoft.com/office/drawing/2014/main" id="{955C9D3F-0AED-460C-A44F-5CC444B03739}"/>
              </a:ext>
            </a:extLst>
          </p:cNvPr>
          <p:cNvSpPr/>
          <p:nvPr/>
        </p:nvSpPr>
        <p:spPr>
          <a:xfrm>
            <a:off x="3810000" y="3744913"/>
            <a:ext cx="685800" cy="9906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b="1" dirty="0"/>
          </a:p>
        </p:txBody>
      </p:sp>
      <p:sp>
        <p:nvSpPr>
          <p:cNvPr id="33797" name="TextBox 4">
            <a:extLst>
              <a:ext uri="{FF2B5EF4-FFF2-40B4-BE49-F238E27FC236}">
                <a16:creationId xmlns:a16="http://schemas.microsoft.com/office/drawing/2014/main" id="{B86057C7-FE39-4D23-A011-536EDCC94224}"/>
              </a:ext>
            </a:extLst>
          </p:cNvPr>
          <p:cNvSpPr txBox="1">
            <a:spLocks noChangeArrowheads="1"/>
          </p:cNvSpPr>
          <p:nvPr/>
        </p:nvSpPr>
        <p:spPr bwMode="auto">
          <a:xfrm>
            <a:off x="4714875" y="4056063"/>
            <a:ext cx="1000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Error</a:t>
            </a:r>
          </a:p>
        </p:txBody>
      </p:sp>
      <p:sp>
        <p:nvSpPr>
          <p:cNvPr id="6" name="Right Brace 5">
            <a:extLst>
              <a:ext uri="{FF2B5EF4-FFF2-40B4-BE49-F238E27FC236}">
                <a16:creationId xmlns:a16="http://schemas.microsoft.com/office/drawing/2014/main" id="{1ABBB39E-396D-4034-B09F-B9F6A797AB6D}"/>
              </a:ext>
            </a:extLst>
          </p:cNvPr>
          <p:cNvSpPr/>
          <p:nvPr/>
        </p:nvSpPr>
        <p:spPr>
          <a:xfrm>
            <a:off x="4152900" y="5029200"/>
            <a:ext cx="561975" cy="9906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3799" name="TextBox 6">
            <a:extLst>
              <a:ext uri="{FF2B5EF4-FFF2-40B4-BE49-F238E27FC236}">
                <a16:creationId xmlns:a16="http://schemas.microsoft.com/office/drawing/2014/main" id="{AAB21231-9104-4FB7-8B7D-357E2E499EC7}"/>
              </a:ext>
            </a:extLst>
          </p:cNvPr>
          <p:cNvSpPr txBox="1">
            <a:spLocks noChangeArrowheads="1"/>
          </p:cNvSpPr>
          <p:nvPr/>
        </p:nvSpPr>
        <p:spPr bwMode="auto">
          <a:xfrm>
            <a:off x="4837113" y="5340350"/>
            <a:ext cx="877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Correct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keywordsPy">
            <a:extLst>
              <a:ext uri="{FF2B5EF4-FFF2-40B4-BE49-F238E27FC236}">
                <a16:creationId xmlns:a16="http://schemas.microsoft.com/office/drawing/2014/main" id="{398E2A16-34C5-4445-8B49-D04E97222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63" y="152400"/>
            <a:ext cx="652615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0353771A-4400-4CC9-9277-B48377778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090" y="3403600"/>
            <a:ext cx="5181600" cy="3454400"/>
          </a:xfrm>
          <a:prstGeom prst="rect">
            <a:avLst/>
          </a:prstGeom>
        </p:spPr>
      </p:pic>
      <p:sp>
        <p:nvSpPr>
          <p:cNvPr id="2" name="Rectangle 1">
            <a:extLst>
              <a:ext uri="{FF2B5EF4-FFF2-40B4-BE49-F238E27FC236}">
                <a16:creationId xmlns:a16="http://schemas.microsoft.com/office/drawing/2014/main" id="{7E33BD98-8558-46B4-B2D9-4532E1666693}"/>
              </a:ext>
            </a:extLst>
          </p:cNvPr>
          <p:cNvSpPr/>
          <p:nvPr/>
        </p:nvSpPr>
        <p:spPr>
          <a:xfrm>
            <a:off x="304801" y="3886200"/>
            <a:ext cx="2057400" cy="523220"/>
          </a:xfrm>
          <a:prstGeom prst="rect">
            <a:avLst/>
          </a:prstGeom>
        </p:spPr>
        <p:txBody>
          <a:bodyPr wrap="square">
            <a:spAutoFit/>
          </a:bodyPr>
          <a:lstStyle/>
          <a:p>
            <a:r>
              <a:rPr lang="en-US" altLang="en-US" sz="2800" dirty="0">
                <a:solidFill>
                  <a:srgbClr val="C00000"/>
                </a:solidFill>
              </a:rPr>
              <a:t>Basic syntax</a:t>
            </a:r>
            <a:endParaRPr lang="en-US" sz="2800" dirty="0">
              <a:solidFill>
                <a:srgbClr val="C00000"/>
              </a:solidFill>
            </a:endParaRPr>
          </a:p>
        </p:txBody>
      </p:sp>
    </p:spTree>
    <p:extLst>
      <p:ext uri="{BB962C8B-B14F-4D97-AF65-F5344CB8AC3E}">
        <p14:creationId xmlns:p14="http://schemas.microsoft.com/office/powerpoint/2010/main" val="355801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6B36-3A70-4919-989C-8D83440775F2}"/>
              </a:ext>
            </a:extLst>
          </p:cNvPr>
          <p:cNvSpPr>
            <a:spLocks noGrp="1"/>
          </p:cNvSpPr>
          <p:nvPr>
            <p:ph type="title"/>
          </p:nvPr>
        </p:nvSpPr>
        <p:spPr>
          <a:xfrm>
            <a:off x="434926" y="182562"/>
            <a:ext cx="6934200" cy="549275"/>
          </a:xfrm>
        </p:spPr>
        <p:txBody>
          <a:bodyPr>
            <a:normAutofit fontScale="90000"/>
          </a:bodyPr>
          <a:lstStyle/>
          <a:p>
            <a:r>
              <a:rPr lang="en-US" altLang="en-US" dirty="0">
                <a:solidFill>
                  <a:srgbClr val="C00000"/>
                </a:solidFill>
              </a:rPr>
              <a:t>Basic syntax: </a:t>
            </a:r>
            <a:r>
              <a:rPr lang="en-US" dirty="0">
                <a:solidFill>
                  <a:srgbClr val="C00000"/>
                </a:solidFill>
              </a:rPr>
              <a:t>Variable</a:t>
            </a:r>
          </a:p>
        </p:txBody>
      </p:sp>
      <p:sp>
        <p:nvSpPr>
          <p:cNvPr id="13315" name="Content Placeholder 2">
            <a:extLst>
              <a:ext uri="{FF2B5EF4-FFF2-40B4-BE49-F238E27FC236}">
                <a16:creationId xmlns:a16="http://schemas.microsoft.com/office/drawing/2014/main" id="{C77613D6-6B1E-489A-BB2D-3014E02487A2}"/>
              </a:ext>
            </a:extLst>
          </p:cNvPr>
          <p:cNvSpPr>
            <a:spLocks noGrp="1"/>
          </p:cNvSpPr>
          <p:nvPr>
            <p:ph idx="1"/>
          </p:nvPr>
        </p:nvSpPr>
        <p:spPr>
          <a:xfrm>
            <a:off x="457200" y="914400"/>
            <a:ext cx="8229600" cy="5211763"/>
          </a:xfrm>
        </p:spPr>
        <p:txBody>
          <a:bodyPr>
            <a:normAutofit fontScale="62500" lnSpcReduction="20000"/>
          </a:bodyPr>
          <a:lstStyle/>
          <a:p>
            <a:pPr marL="0" indent="0" algn="just">
              <a:buNone/>
            </a:pPr>
            <a:r>
              <a:rPr lang="en-US" altLang="en-US" dirty="0">
                <a:solidFill>
                  <a:schemeClr val="tx2"/>
                </a:solidFill>
              </a:rPr>
              <a:t>A name of storage location which holds some value and during the program that value can be change also. In Python variable is not declared along with its data type although whatever you will assign the value the type of variable will be define according to that. Even in Python</a:t>
            </a:r>
            <a:r>
              <a:rPr lang="en-US" dirty="0">
                <a:solidFill>
                  <a:schemeClr val="tx2"/>
                </a:solidFill>
              </a:rPr>
              <a:t>, a variable may be assigned a value of one type and then later re-assigned a value of a different type.</a:t>
            </a:r>
          </a:p>
          <a:p>
            <a:pPr marL="0" indent="0">
              <a:buNone/>
            </a:pPr>
            <a:endParaRPr lang="en-US" altLang="en-US" dirty="0">
              <a:solidFill>
                <a:schemeClr val="tx2"/>
              </a:solidFill>
            </a:endParaRPr>
          </a:p>
          <a:p>
            <a:pPr marL="0" indent="0" eaLnBrk="1" hangingPunct="1">
              <a:buFont typeface="Arial" panose="020B0604020202020204" pitchFamily="34" charset="0"/>
              <a:buNone/>
            </a:pPr>
            <a:r>
              <a:rPr lang="en-US" altLang="en-US" b="1" dirty="0">
                <a:solidFill>
                  <a:schemeClr val="tx2"/>
                </a:solidFill>
              </a:rPr>
              <a:t>Declaring and assigning a value to a variable:</a:t>
            </a:r>
          </a:p>
          <a:p>
            <a:pPr marL="0" indent="0" eaLnBrk="1" hangingPunct="1">
              <a:buFont typeface="Arial" panose="020B0604020202020204" pitchFamily="34" charset="0"/>
              <a:buNone/>
            </a:pPr>
            <a:endParaRPr lang="en-US" altLang="en-US" b="1" dirty="0">
              <a:solidFill>
                <a:schemeClr val="tx2"/>
              </a:solidFill>
            </a:endParaRPr>
          </a:p>
          <a:p>
            <a:pPr marL="0" indent="0" eaLnBrk="1" hangingPunct="1">
              <a:buFont typeface="Arial" panose="020B0604020202020204" pitchFamily="34" charset="0"/>
              <a:buNone/>
            </a:pPr>
            <a:endParaRPr lang="en-US" altLang="en-US" dirty="0">
              <a:solidFill>
                <a:schemeClr val="tx2"/>
              </a:solidFill>
            </a:endParaRPr>
          </a:p>
          <a:p>
            <a:pPr marL="0" indent="0">
              <a:buNone/>
            </a:pPr>
            <a:r>
              <a:rPr lang="en-US" dirty="0"/>
              <a:t>A variable may be assigned a value of one type and then later re-assigned a value of a different type.</a:t>
            </a:r>
          </a:p>
          <a:p>
            <a:pPr marL="0" indent="0">
              <a:buNone/>
            </a:pPr>
            <a:endParaRPr lang="en-US" altLang="en-US" dirty="0">
              <a:solidFill>
                <a:schemeClr val="tx2"/>
              </a:solidFill>
            </a:endParaRPr>
          </a:p>
          <a:p>
            <a:pPr marL="0" indent="0">
              <a:buNone/>
            </a:pPr>
            <a:endParaRPr lang="en-US" altLang="en-US" dirty="0">
              <a:solidFill>
                <a:schemeClr val="tx2"/>
              </a:solidFill>
            </a:endParaRPr>
          </a:p>
          <a:p>
            <a:pPr marL="0" indent="0">
              <a:buNone/>
            </a:pPr>
            <a:endParaRPr lang="en-US" altLang="en-US" dirty="0">
              <a:solidFill>
                <a:schemeClr val="tx2"/>
              </a:solidFill>
            </a:endParaRPr>
          </a:p>
          <a:p>
            <a:pPr marL="0" indent="0">
              <a:buNone/>
            </a:pPr>
            <a:endParaRPr lang="en-US" altLang="en-US" dirty="0">
              <a:solidFill>
                <a:schemeClr val="tx2"/>
              </a:solidFill>
            </a:endParaRPr>
          </a:p>
          <a:p>
            <a:pPr marL="0" indent="0" eaLnBrk="1" hangingPunct="1">
              <a:buFont typeface="Arial" panose="020B0604020202020204" pitchFamily="34" charset="0"/>
              <a:buNone/>
            </a:pPr>
            <a:endParaRPr lang="en-US" altLang="en-US" b="1" dirty="0">
              <a:solidFill>
                <a:schemeClr val="tx2"/>
              </a:solidFill>
            </a:endParaRPr>
          </a:p>
          <a:p>
            <a:pPr marL="0" indent="0" eaLnBrk="1" hangingPunct="1">
              <a:buFont typeface="Arial" panose="020B0604020202020204" pitchFamily="34" charset="0"/>
              <a:buNone/>
            </a:pPr>
            <a:r>
              <a:rPr lang="en-US" altLang="en-US" b="1" dirty="0">
                <a:solidFill>
                  <a:schemeClr val="tx2"/>
                </a:solidFill>
              </a:rPr>
              <a:t>Assigning multiple values to multiple variables</a:t>
            </a:r>
          </a:p>
          <a:p>
            <a:pPr marL="0" indent="0" eaLnBrk="1" hangingPunct="1">
              <a:buFont typeface="Arial" panose="020B0604020202020204" pitchFamily="34" charset="0"/>
              <a:buNone/>
            </a:pPr>
            <a:endParaRPr lang="en-US" altLang="en-US" dirty="0">
              <a:solidFill>
                <a:schemeClr val="tx2"/>
              </a:solidFill>
            </a:endParaRPr>
          </a:p>
        </p:txBody>
      </p:sp>
      <p:pic>
        <p:nvPicPr>
          <p:cNvPr id="6" name="Picture 5">
            <a:extLst>
              <a:ext uri="{FF2B5EF4-FFF2-40B4-BE49-F238E27FC236}">
                <a16:creationId xmlns:a16="http://schemas.microsoft.com/office/drawing/2014/main" id="{05D357CD-7542-4326-9E11-0285023C3B9B}"/>
              </a:ext>
            </a:extLst>
          </p:cNvPr>
          <p:cNvPicPr>
            <a:picLocks noChangeAspect="1"/>
          </p:cNvPicPr>
          <p:nvPr/>
        </p:nvPicPr>
        <p:blipFill>
          <a:blip r:embed="rId2"/>
          <a:stretch>
            <a:fillRect/>
          </a:stretch>
        </p:blipFill>
        <p:spPr>
          <a:xfrm>
            <a:off x="2667000" y="3886200"/>
            <a:ext cx="1724025" cy="1171575"/>
          </a:xfrm>
          <a:prstGeom prst="rect">
            <a:avLst/>
          </a:prstGeom>
        </p:spPr>
      </p:pic>
      <p:pic>
        <p:nvPicPr>
          <p:cNvPr id="4" name="Picture 3">
            <a:extLst>
              <a:ext uri="{FF2B5EF4-FFF2-40B4-BE49-F238E27FC236}">
                <a16:creationId xmlns:a16="http://schemas.microsoft.com/office/drawing/2014/main" id="{F124F252-2EF4-4F22-8F57-786912AA0848}"/>
              </a:ext>
            </a:extLst>
          </p:cNvPr>
          <p:cNvPicPr>
            <a:picLocks noChangeAspect="1"/>
          </p:cNvPicPr>
          <p:nvPr/>
        </p:nvPicPr>
        <p:blipFill>
          <a:blip r:embed="rId3"/>
          <a:stretch>
            <a:fillRect/>
          </a:stretch>
        </p:blipFill>
        <p:spPr>
          <a:xfrm>
            <a:off x="5563557" y="4735828"/>
            <a:ext cx="3380418" cy="1924369"/>
          </a:xfrm>
          <a:prstGeom prst="rect">
            <a:avLst/>
          </a:prstGeom>
        </p:spPr>
      </p:pic>
      <p:pic>
        <p:nvPicPr>
          <p:cNvPr id="7" name="Picture 6">
            <a:extLst>
              <a:ext uri="{FF2B5EF4-FFF2-40B4-BE49-F238E27FC236}">
                <a16:creationId xmlns:a16="http://schemas.microsoft.com/office/drawing/2014/main" id="{89C74629-A6FB-4C43-819A-CB6804829285}"/>
              </a:ext>
            </a:extLst>
          </p:cNvPr>
          <p:cNvPicPr>
            <a:picLocks noChangeAspect="1"/>
          </p:cNvPicPr>
          <p:nvPr/>
        </p:nvPicPr>
        <p:blipFill>
          <a:blip r:embed="rId4"/>
          <a:stretch>
            <a:fillRect/>
          </a:stretch>
        </p:blipFill>
        <p:spPr>
          <a:xfrm>
            <a:off x="5715000" y="2410777"/>
            <a:ext cx="2286000" cy="828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961A-67C8-4627-B5BF-FE805C599664}"/>
              </a:ext>
            </a:extLst>
          </p:cNvPr>
          <p:cNvSpPr>
            <a:spLocks noGrp="1"/>
          </p:cNvSpPr>
          <p:nvPr>
            <p:ph type="title"/>
          </p:nvPr>
        </p:nvSpPr>
        <p:spPr>
          <a:xfrm>
            <a:off x="762000" y="228600"/>
            <a:ext cx="6629400" cy="838200"/>
          </a:xfrm>
        </p:spPr>
        <p:txBody>
          <a:bodyPr>
            <a:normAutofit/>
          </a:bodyPr>
          <a:lstStyle/>
          <a:p>
            <a:r>
              <a:rPr lang="en-US" sz="4000" dirty="0">
                <a:solidFill>
                  <a:srgbClr val="C00000"/>
                </a:solidFill>
              </a:rPr>
              <a:t>Data Types in Python</a:t>
            </a:r>
          </a:p>
        </p:txBody>
      </p:sp>
      <p:pic>
        <p:nvPicPr>
          <p:cNvPr id="4" name="Picture 3">
            <a:extLst>
              <a:ext uri="{FF2B5EF4-FFF2-40B4-BE49-F238E27FC236}">
                <a16:creationId xmlns:a16="http://schemas.microsoft.com/office/drawing/2014/main" id="{C97C80F8-7CD3-473D-A313-61D6503B27B0}"/>
              </a:ext>
            </a:extLst>
          </p:cNvPr>
          <p:cNvPicPr>
            <a:picLocks noChangeAspect="1"/>
          </p:cNvPicPr>
          <p:nvPr/>
        </p:nvPicPr>
        <p:blipFill>
          <a:blip r:embed="rId2"/>
          <a:stretch>
            <a:fillRect/>
          </a:stretch>
        </p:blipFill>
        <p:spPr>
          <a:xfrm>
            <a:off x="1066799" y="1066800"/>
            <a:ext cx="7010401" cy="4884286"/>
          </a:xfrm>
          <a:prstGeom prst="rect">
            <a:avLst/>
          </a:prstGeom>
        </p:spPr>
      </p:pic>
    </p:spTree>
    <p:extLst>
      <p:ext uri="{BB962C8B-B14F-4D97-AF65-F5344CB8AC3E}">
        <p14:creationId xmlns:p14="http://schemas.microsoft.com/office/powerpoint/2010/main" val="350173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8F35473A-ED92-4598-A75D-F007EBF9B5E7}"/>
              </a:ext>
            </a:extLst>
          </p:cNvPr>
          <p:cNvSpPr>
            <a:spLocks noGrp="1"/>
          </p:cNvSpPr>
          <p:nvPr>
            <p:ph type="title"/>
          </p:nvPr>
        </p:nvSpPr>
        <p:spPr>
          <a:xfrm>
            <a:off x="548640" y="731836"/>
            <a:ext cx="7071360" cy="715963"/>
          </a:xfrm>
        </p:spPr>
        <p:txBody>
          <a:bodyPr>
            <a:normAutofit fontScale="90000"/>
          </a:bodyPr>
          <a:lstStyle/>
          <a:p>
            <a:r>
              <a:rPr lang="en-US" dirty="0">
                <a:solidFill>
                  <a:srgbClr val="FF0000"/>
                </a:solidFill>
              </a:rPr>
              <a:t>Data Types in Python</a:t>
            </a:r>
            <a:endParaRPr lang="en-US" altLang="en-US" dirty="0">
              <a:solidFill>
                <a:srgbClr val="FF0000"/>
              </a:solidFill>
            </a:endParaRPr>
          </a:p>
        </p:txBody>
      </p:sp>
      <p:sp>
        <p:nvSpPr>
          <p:cNvPr id="6147" name="Content Placeholder 2">
            <a:extLst>
              <a:ext uri="{FF2B5EF4-FFF2-40B4-BE49-F238E27FC236}">
                <a16:creationId xmlns:a16="http://schemas.microsoft.com/office/drawing/2014/main" id="{5E236B1A-1571-4398-89BD-510E976036EB}"/>
              </a:ext>
            </a:extLst>
          </p:cNvPr>
          <p:cNvSpPr>
            <a:spLocks noGrp="1"/>
          </p:cNvSpPr>
          <p:nvPr>
            <p:ph idx="1"/>
          </p:nvPr>
        </p:nvSpPr>
        <p:spPr/>
        <p:txBody>
          <a:bodyPr/>
          <a:lstStyle/>
          <a:p>
            <a:pPr eaLnBrk="1" hangingPunct="1"/>
            <a:r>
              <a:rPr lang="en-US" altLang="en-US" dirty="0">
                <a:solidFill>
                  <a:schemeClr val="tx2"/>
                </a:solidFill>
              </a:rPr>
              <a:t>Numbers (Integer, Float, Complex)</a:t>
            </a:r>
          </a:p>
          <a:p>
            <a:pPr eaLnBrk="1" hangingPunct="1"/>
            <a:r>
              <a:rPr lang="en-US" altLang="en-US" dirty="0">
                <a:solidFill>
                  <a:schemeClr val="tx2"/>
                </a:solidFill>
              </a:rPr>
              <a:t>String</a:t>
            </a:r>
          </a:p>
          <a:p>
            <a:pPr eaLnBrk="1" hangingPunct="1"/>
            <a:r>
              <a:rPr lang="en-US" altLang="en-US" dirty="0">
                <a:solidFill>
                  <a:schemeClr val="tx2"/>
                </a:solidFill>
              </a:rPr>
              <a:t>List</a:t>
            </a:r>
          </a:p>
          <a:p>
            <a:pPr eaLnBrk="1" hangingPunct="1"/>
            <a:r>
              <a:rPr lang="en-US" altLang="en-US" dirty="0">
                <a:solidFill>
                  <a:schemeClr val="tx2"/>
                </a:solidFill>
              </a:rPr>
              <a:t>Tuple</a:t>
            </a:r>
          </a:p>
          <a:p>
            <a:pPr eaLnBrk="1" hangingPunct="1"/>
            <a:r>
              <a:rPr lang="en-US" altLang="en-US" dirty="0">
                <a:solidFill>
                  <a:schemeClr val="tx2"/>
                </a:solidFill>
              </a:rPr>
              <a:t>Dictionary</a:t>
            </a:r>
          </a:p>
          <a:p>
            <a:pPr marL="0" indent="0" eaLnBrk="1" hangingPunct="1">
              <a:buNone/>
            </a:pPr>
            <a:endParaRPr lang="en-US" altLang="en-US" dirty="0"/>
          </a:p>
        </p:txBody>
      </p:sp>
      <p:sp>
        <p:nvSpPr>
          <p:cNvPr id="2" name="Right Brace 1">
            <a:extLst>
              <a:ext uri="{FF2B5EF4-FFF2-40B4-BE49-F238E27FC236}">
                <a16:creationId xmlns:a16="http://schemas.microsoft.com/office/drawing/2014/main" id="{FFECD28F-E058-4CE4-AFF8-0C9FA0588884}"/>
              </a:ext>
            </a:extLst>
          </p:cNvPr>
          <p:cNvSpPr/>
          <p:nvPr/>
        </p:nvSpPr>
        <p:spPr>
          <a:xfrm>
            <a:off x="2819400" y="2895600"/>
            <a:ext cx="1264920" cy="13247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E15E7219-8A59-4D02-8BCE-70718414D3E5}"/>
              </a:ext>
            </a:extLst>
          </p:cNvPr>
          <p:cNvSpPr txBox="1"/>
          <p:nvPr/>
        </p:nvSpPr>
        <p:spPr>
          <a:xfrm>
            <a:off x="4267200" y="3429000"/>
            <a:ext cx="4689010" cy="369332"/>
          </a:xfrm>
          <a:prstGeom prst="rect">
            <a:avLst/>
          </a:prstGeom>
          <a:noFill/>
        </p:spPr>
        <p:txBody>
          <a:bodyPr wrap="square" rtlCol="0">
            <a:spAutoFit/>
          </a:bodyPr>
          <a:lstStyle/>
          <a:p>
            <a:r>
              <a:rPr lang="en-US" dirty="0"/>
              <a:t>These datatypes we will discuss later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86667E-7128-4024-8CB6-6CBFE3E57158}"/>
              </a:ext>
            </a:extLst>
          </p:cNvPr>
          <p:cNvSpPr>
            <a:spLocks noGrp="1"/>
          </p:cNvSpPr>
          <p:nvPr>
            <p:ph type="title"/>
          </p:nvPr>
        </p:nvSpPr>
        <p:spPr>
          <a:xfrm>
            <a:off x="441267" y="550715"/>
            <a:ext cx="6934200" cy="1219201"/>
          </a:xfrm>
        </p:spPr>
        <p:txBody>
          <a:bodyPr>
            <a:noAutofit/>
          </a:bodyPr>
          <a:lstStyle/>
          <a:p>
            <a:pPr algn="l"/>
            <a:r>
              <a:rPr lang="en-US" sz="2400" dirty="0"/>
              <a:t>Python provides us the </a:t>
            </a:r>
            <a:r>
              <a:rPr lang="en-US" sz="2400" b="1" dirty="0">
                <a:solidFill>
                  <a:srgbClr val="C00000"/>
                </a:solidFill>
                <a:highlight>
                  <a:srgbClr val="FFFF00"/>
                </a:highlight>
              </a:rPr>
              <a:t>type()</a:t>
            </a:r>
            <a:r>
              <a:rPr lang="en-US" sz="2400" dirty="0">
                <a:solidFill>
                  <a:srgbClr val="C00000"/>
                </a:solidFill>
                <a:highlight>
                  <a:srgbClr val="FFFF00"/>
                </a:highlight>
              </a:rPr>
              <a:t> </a:t>
            </a:r>
            <a:r>
              <a:rPr lang="en-US" sz="2400" dirty="0"/>
              <a:t>function, which returns the type of the variable passed.</a:t>
            </a:r>
            <a:br>
              <a:rPr lang="en-US" altLang="en-US" sz="2400" dirty="0"/>
            </a:br>
            <a:endParaRPr lang="en-US" sz="2400" dirty="0"/>
          </a:p>
        </p:txBody>
      </p:sp>
      <p:sp>
        <p:nvSpPr>
          <p:cNvPr id="3" name="Content Placeholder 2">
            <a:extLst>
              <a:ext uri="{FF2B5EF4-FFF2-40B4-BE49-F238E27FC236}">
                <a16:creationId xmlns:a16="http://schemas.microsoft.com/office/drawing/2014/main" id="{D6DE9766-6B62-40C4-BFC0-089BD3B77C3C}"/>
              </a:ext>
            </a:extLst>
          </p:cNvPr>
          <p:cNvSpPr>
            <a:spLocks noGrp="1"/>
          </p:cNvSpPr>
          <p:nvPr>
            <p:ph idx="1"/>
          </p:nvPr>
        </p:nvSpPr>
        <p:spPr>
          <a:xfrm>
            <a:off x="816032" y="1600200"/>
            <a:ext cx="7870767" cy="4525963"/>
          </a:xfrm>
        </p:spPr>
        <p:txBody>
          <a:bodyPr/>
          <a:lstStyle/>
          <a:p>
            <a:pPr marL="0" indent="0">
              <a:buNone/>
            </a:pPr>
            <a:r>
              <a:rPr lang="en-US" dirty="0"/>
              <a:t>a=10  </a:t>
            </a:r>
          </a:p>
          <a:p>
            <a:pPr marL="0" indent="0">
              <a:buNone/>
            </a:pPr>
            <a:r>
              <a:rPr lang="en-US" dirty="0"/>
              <a:t>b=“hello” </a:t>
            </a:r>
          </a:p>
          <a:p>
            <a:pPr marL="0" indent="0">
              <a:buNone/>
            </a:pPr>
            <a:r>
              <a:rPr lang="en-US" dirty="0"/>
              <a:t>c = 10.5  </a:t>
            </a:r>
          </a:p>
          <a:p>
            <a:pPr marL="0" indent="0">
              <a:buNone/>
            </a:pPr>
            <a:r>
              <a:rPr lang="en-US" dirty="0"/>
              <a:t>print(type(a))  </a:t>
            </a:r>
          </a:p>
          <a:p>
            <a:pPr marL="0" indent="0">
              <a:buNone/>
            </a:pPr>
            <a:r>
              <a:rPr lang="en-US" dirty="0"/>
              <a:t>print(type(b))  </a:t>
            </a:r>
          </a:p>
          <a:p>
            <a:pPr marL="0" indent="0">
              <a:buNone/>
            </a:pPr>
            <a:r>
              <a:rPr lang="en-US" dirty="0"/>
              <a:t>print(type(c))  </a:t>
            </a:r>
          </a:p>
          <a:p>
            <a:pPr marL="0" indent="0">
              <a:buNone/>
            </a:pPr>
            <a:endParaRPr lang="en-US" dirty="0"/>
          </a:p>
        </p:txBody>
      </p:sp>
      <p:pic>
        <p:nvPicPr>
          <p:cNvPr id="2" name="Picture 1">
            <a:extLst>
              <a:ext uri="{FF2B5EF4-FFF2-40B4-BE49-F238E27FC236}">
                <a16:creationId xmlns:a16="http://schemas.microsoft.com/office/drawing/2014/main" id="{46AC4B30-8DCA-4E22-ABF9-7FA7651EE222}"/>
              </a:ext>
            </a:extLst>
          </p:cNvPr>
          <p:cNvPicPr>
            <a:picLocks noChangeAspect="1"/>
          </p:cNvPicPr>
          <p:nvPr/>
        </p:nvPicPr>
        <p:blipFill>
          <a:blip r:embed="rId2"/>
          <a:stretch>
            <a:fillRect/>
          </a:stretch>
        </p:blipFill>
        <p:spPr>
          <a:xfrm>
            <a:off x="4876800" y="1676400"/>
            <a:ext cx="3451167" cy="3581400"/>
          </a:xfrm>
          <a:prstGeom prst="rect">
            <a:avLst/>
          </a:prstGeom>
        </p:spPr>
      </p:pic>
      <p:sp>
        <p:nvSpPr>
          <p:cNvPr id="8" name="TextBox 7">
            <a:extLst>
              <a:ext uri="{FF2B5EF4-FFF2-40B4-BE49-F238E27FC236}">
                <a16:creationId xmlns:a16="http://schemas.microsoft.com/office/drawing/2014/main" id="{F530439A-5DC8-4193-8AA2-395C31377EB6}"/>
              </a:ext>
            </a:extLst>
          </p:cNvPr>
          <p:cNvSpPr txBox="1"/>
          <p:nvPr/>
        </p:nvSpPr>
        <p:spPr>
          <a:xfrm>
            <a:off x="990600" y="6126163"/>
            <a:ext cx="3777573" cy="646331"/>
          </a:xfrm>
          <a:prstGeom prst="rect">
            <a:avLst/>
          </a:prstGeom>
          <a:noFill/>
        </p:spPr>
        <p:txBody>
          <a:bodyPr wrap="none" rtlCol="0">
            <a:spAutoFit/>
          </a:bodyPr>
          <a:lstStyle/>
          <a:p>
            <a:r>
              <a:rPr lang="en-US" dirty="0">
                <a:hlinkClick r:id="rId3"/>
              </a:rPr>
              <a:t>https://trinket.io/python3/29fc6f0126</a:t>
            </a:r>
            <a:endParaRPr lang="en-US" dirty="0"/>
          </a:p>
          <a:p>
            <a:endParaRPr lang="en-US" dirty="0"/>
          </a:p>
        </p:txBody>
      </p:sp>
    </p:spTree>
    <p:extLst>
      <p:ext uri="{BB962C8B-B14F-4D97-AF65-F5344CB8AC3E}">
        <p14:creationId xmlns:p14="http://schemas.microsoft.com/office/powerpoint/2010/main" val="1545357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00C722-30B7-4BCE-A5B8-F537C5F708C7}"/>
              </a:ext>
            </a:extLst>
          </p:cNvPr>
          <p:cNvSpPr>
            <a:spLocks noGrp="1"/>
          </p:cNvSpPr>
          <p:nvPr>
            <p:ph idx="1"/>
          </p:nvPr>
        </p:nvSpPr>
        <p:spPr>
          <a:xfrm>
            <a:off x="457200" y="457200"/>
            <a:ext cx="8229600" cy="5668963"/>
          </a:xfrm>
        </p:spPr>
        <p:txBody>
          <a:bodyPr>
            <a:normAutofit fontScale="85000" lnSpcReduction="10000"/>
          </a:bodyPr>
          <a:lstStyle/>
          <a:p>
            <a:pPr marL="0" indent="0">
              <a:buNone/>
            </a:pPr>
            <a:r>
              <a:rPr lang="en-US" sz="3800" b="1" dirty="0">
                <a:solidFill>
                  <a:srgbClr val="C00000"/>
                </a:solidFill>
              </a:rPr>
              <a:t>Data types: Numbers</a:t>
            </a:r>
          </a:p>
          <a:p>
            <a:pPr algn="just">
              <a:buFont typeface="Wingdings" panose="05000000000000000000" pitchFamily="2" charset="2"/>
              <a:buChar char="ü"/>
            </a:pPr>
            <a:r>
              <a:rPr lang="en-US" dirty="0"/>
              <a:t>Number stores numeric values. The integer, float, and complex values belong to a Python Numbers data-type. </a:t>
            </a:r>
          </a:p>
          <a:p>
            <a:pPr algn="just">
              <a:buFont typeface="Wingdings" panose="05000000000000000000" pitchFamily="2" charset="2"/>
              <a:buChar char="ü"/>
            </a:pPr>
            <a:r>
              <a:rPr lang="en-US" b="1" dirty="0"/>
              <a:t>int -</a:t>
            </a:r>
            <a:r>
              <a:rPr lang="en-US" dirty="0"/>
              <a:t> Integer value can be any length such as integers 10, 2, 29, -20, -150 etc. Python has no restriction on the length of an integer. Its value belongs to </a:t>
            </a:r>
            <a:r>
              <a:rPr lang="en-US" b="1" dirty="0"/>
              <a:t>int</a:t>
            </a:r>
            <a:endParaRPr lang="en-US" dirty="0"/>
          </a:p>
          <a:p>
            <a:pPr algn="just">
              <a:buFont typeface="Wingdings" panose="05000000000000000000" pitchFamily="2" charset="2"/>
              <a:buChar char="ü"/>
            </a:pPr>
            <a:r>
              <a:rPr lang="en-US" b="1" dirty="0"/>
              <a:t>float -</a:t>
            </a:r>
            <a:r>
              <a:rPr lang="en-US" dirty="0"/>
              <a:t> Float is used to store floating-point numbers like 1.9, 9.902, 15.2, etc. It is accurate up to 15 decimal points.</a:t>
            </a:r>
          </a:p>
          <a:p>
            <a:pPr algn="just">
              <a:buFont typeface="Wingdings" panose="05000000000000000000" pitchFamily="2" charset="2"/>
              <a:buChar char="ü"/>
            </a:pPr>
            <a:r>
              <a:rPr lang="en-US" b="1" dirty="0"/>
              <a:t>complex -</a:t>
            </a:r>
            <a:r>
              <a:rPr lang="en-US" dirty="0"/>
              <a:t> A complex number contains an ordered pair, i.e., x + </a:t>
            </a:r>
            <a:r>
              <a:rPr lang="en-US" dirty="0" err="1"/>
              <a:t>iy</a:t>
            </a:r>
            <a:r>
              <a:rPr lang="en-US" dirty="0"/>
              <a:t> where x and y denote the real and imaginary parts, respectively. The complex numbers like 2.14j, 2.0 + 2.3j, etc.</a:t>
            </a:r>
          </a:p>
          <a:p>
            <a:pPr marL="0" indent="0" algn="just">
              <a:buNone/>
            </a:pPr>
            <a:endParaRPr lang="en-US" dirty="0"/>
          </a:p>
          <a:p>
            <a:pPr marL="0" indent="0">
              <a:buNone/>
            </a:pPr>
            <a:endParaRPr lang="en-US" dirty="0"/>
          </a:p>
        </p:txBody>
      </p:sp>
    </p:spTree>
    <p:extLst>
      <p:ext uri="{BB962C8B-B14F-4D97-AF65-F5344CB8AC3E}">
        <p14:creationId xmlns:p14="http://schemas.microsoft.com/office/powerpoint/2010/main" val="4158640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E37EAD-DABF-41A1-8E24-2BC0ECB48E1C}"/>
              </a:ext>
            </a:extLst>
          </p:cNvPr>
          <p:cNvSpPr>
            <a:spLocks noGrp="1"/>
          </p:cNvSpPr>
          <p:nvPr>
            <p:ph idx="1"/>
          </p:nvPr>
        </p:nvSpPr>
        <p:spPr>
          <a:xfrm>
            <a:off x="457200" y="914400"/>
            <a:ext cx="8229600" cy="5211763"/>
          </a:xfrm>
        </p:spPr>
        <p:txBody>
          <a:bodyPr/>
          <a:lstStyle/>
          <a:p>
            <a:pPr marL="0" indent="0">
              <a:buNone/>
            </a:pPr>
            <a:r>
              <a:rPr lang="en-US" b="1" dirty="0">
                <a:solidFill>
                  <a:srgbClr val="C00000"/>
                </a:solidFill>
              </a:rPr>
              <a:t>Data type: String</a:t>
            </a:r>
          </a:p>
          <a:p>
            <a:pPr algn="just">
              <a:buFont typeface="Wingdings" panose="05000000000000000000" pitchFamily="2" charset="2"/>
              <a:buChar char="ü"/>
            </a:pPr>
            <a:r>
              <a:rPr lang="en-US" dirty="0"/>
              <a:t>The string can be defined as the sequence of characters represented in the quotation marks. </a:t>
            </a:r>
          </a:p>
          <a:p>
            <a:pPr algn="just">
              <a:buFont typeface="Wingdings" panose="05000000000000000000" pitchFamily="2" charset="2"/>
              <a:buChar char="ü"/>
            </a:pPr>
            <a:r>
              <a:rPr lang="en-US" dirty="0"/>
              <a:t>In Python, we can use single, double, or triple quotes to define a string.</a:t>
            </a:r>
          </a:p>
          <a:p>
            <a:pPr marL="0" indent="0">
              <a:buNone/>
            </a:pPr>
            <a:r>
              <a:rPr lang="en-US" dirty="0"/>
              <a:t>Syntax:</a:t>
            </a:r>
          </a:p>
          <a:p>
            <a:pPr marL="0" indent="0">
              <a:buNone/>
            </a:pPr>
            <a:r>
              <a:rPr lang="en-US" dirty="0"/>
              <a:t>str=“hello”</a:t>
            </a:r>
          </a:p>
          <a:p>
            <a:pPr marL="0" indent="0">
              <a:buNone/>
            </a:pPr>
            <a:endParaRPr lang="en-US" dirty="0"/>
          </a:p>
        </p:txBody>
      </p:sp>
    </p:spTree>
    <p:extLst>
      <p:ext uri="{BB962C8B-B14F-4D97-AF65-F5344CB8AC3E}">
        <p14:creationId xmlns:p14="http://schemas.microsoft.com/office/powerpoint/2010/main" val="45973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01841467-15EA-46E1-AA4C-BD8E7C30855D}"/>
              </a:ext>
            </a:extLst>
          </p:cNvPr>
          <p:cNvSpPr>
            <a:spLocks noGrp="1"/>
          </p:cNvSpPr>
          <p:nvPr>
            <p:ph type="title"/>
          </p:nvPr>
        </p:nvSpPr>
        <p:spPr>
          <a:xfrm>
            <a:off x="457200" y="533400"/>
            <a:ext cx="6934200" cy="884238"/>
          </a:xfrm>
        </p:spPr>
        <p:txBody>
          <a:bodyPr>
            <a:normAutofit/>
          </a:bodyPr>
          <a:lstStyle/>
          <a:p>
            <a:pPr algn="l" eaLnBrk="1" hangingPunct="1"/>
            <a:r>
              <a:rPr lang="en-US" altLang="en-US" sz="4000" dirty="0">
                <a:solidFill>
                  <a:srgbClr val="C00000"/>
                </a:solidFill>
              </a:rPr>
              <a:t>Reading Input from keyboard</a:t>
            </a:r>
          </a:p>
        </p:txBody>
      </p:sp>
      <p:sp>
        <p:nvSpPr>
          <p:cNvPr id="3075" name="Content Placeholder 2">
            <a:extLst>
              <a:ext uri="{FF2B5EF4-FFF2-40B4-BE49-F238E27FC236}">
                <a16:creationId xmlns:a16="http://schemas.microsoft.com/office/drawing/2014/main" id="{51DBC7E1-8679-4EA3-8BCB-9E0068F26A83}"/>
              </a:ext>
            </a:extLst>
          </p:cNvPr>
          <p:cNvSpPr>
            <a:spLocks noGrp="1"/>
          </p:cNvSpPr>
          <p:nvPr>
            <p:ph sz="half" idx="1"/>
          </p:nvPr>
        </p:nvSpPr>
        <p:spPr/>
        <p:txBody>
          <a:bodyPr/>
          <a:lstStyle/>
          <a:p>
            <a:pPr marL="0" indent="0" eaLnBrk="1" hangingPunct="1">
              <a:buFont typeface="Arial" panose="020B0604020202020204" pitchFamily="34" charset="0"/>
              <a:buNone/>
            </a:pPr>
            <a:r>
              <a:rPr lang="en-US" altLang="en-US" dirty="0">
                <a:solidFill>
                  <a:schemeClr val="tx2"/>
                </a:solidFill>
              </a:rPr>
              <a:t>The input() method reads a line from input, converts into a string and returns it.</a:t>
            </a:r>
          </a:p>
          <a:p>
            <a:pPr marL="0" indent="0" eaLnBrk="1" hangingPunct="1">
              <a:buFont typeface="Arial" panose="020B0604020202020204" pitchFamily="34" charset="0"/>
              <a:buNone/>
            </a:pPr>
            <a:endParaRPr lang="en-US" altLang="en-US" b="1" dirty="0">
              <a:solidFill>
                <a:schemeClr val="tx2"/>
              </a:solidFill>
            </a:endParaRPr>
          </a:p>
          <a:p>
            <a:pPr marL="0" indent="0" eaLnBrk="1" hangingPunct="1">
              <a:buFont typeface="Arial" panose="020B0604020202020204" pitchFamily="34" charset="0"/>
              <a:buNone/>
            </a:pPr>
            <a:endParaRPr lang="en-US" altLang="en-US" b="1" dirty="0">
              <a:solidFill>
                <a:schemeClr val="tx2"/>
              </a:solidFill>
            </a:endParaRPr>
          </a:p>
          <a:p>
            <a:pPr marL="0" indent="0" eaLnBrk="1" hangingPunct="1">
              <a:buFont typeface="Arial" panose="020B0604020202020204" pitchFamily="34" charset="0"/>
              <a:buNone/>
            </a:pPr>
            <a:endParaRPr lang="en-US" altLang="en-US" b="1" dirty="0">
              <a:solidFill>
                <a:schemeClr val="tx2"/>
              </a:solidFill>
            </a:endParaRPr>
          </a:p>
          <a:p>
            <a:pPr marL="0" indent="0" eaLnBrk="1" hangingPunct="1">
              <a:buFont typeface="Arial" panose="020B0604020202020204" pitchFamily="34" charset="0"/>
              <a:buNone/>
            </a:pPr>
            <a:r>
              <a:rPr lang="en-US" altLang="en-US" dirty="0">
                <a:solidFill>
                  <a:schemeClr val="tx2"/>
                </a:solidFill>
              </a:rPr>
              <a:t>Get input from user with a prompt</a:t>
            </a:r>
          </a:p>
          <a:p>
            <a:pPr marL="0" indent="0" eaLnBrk="1" hangingPunct="1">
              <a:buFont typeface="Arial" panose="020B0604020202020204" pitchFamily="34" charset="0"/>
              <a:buNone/>
            </a:pPr>
            <a:endParaRPr lang="en-US" altLang="en-US" dirty="0"/>
          </a:p>
        </p:txBody>
      </p:sp>
      <p:pic>
        <p:nvPicPr>
          <p:cNvPr id="3" name="Content Placeholder 2">
            <a:extLst>
              <a:ext uri="{FF2B5EF4-FFF2-40B4-BE49-F238E27FC236}">
                <a16:creationId xmlns:a16="http://schemas.microsoft.com/office/drawing/2014/main" id="{32D0AC16-C8A7-46AD-A700-399566B335DC}"/>
              </a:ext>
            </a:extLst>
          </p:cNvPr>
          <p:cNvPicPr>
            <a:picLocks noGrp="1" noChangeAspect="1"/>
          </p:cNvPicPr>
          <p:nvPr>
            <p:ph sz="half" idx="2"/>
          </p:nvPr>
        </p:nvPicPr>
        <p:blipFill>
          <a:blip r:embed="rId2"/>
          <a:stretch>
            <a:fillRect/>
          </a:stretch>
        </p:blipFill>
        <p:spPr>
          <a:xfrm>
            <a:off x="4648202" y="1600456"/>
            <a:ext cx="4038600" cy="886521"/>
          </a:xfrm>
          <a:prstGeom prst="rect">
            <a:avLst/>
          </a:prstGeom>
        </p:spPr>
      </p:pic>
      <p:pic>
        <p:nvPicPr>
          <p:cNvPr id="4" name="Picture 3">
            <a:extLst>
              <a:ext uri="{FF2B5EF4-FFF2-40B4-BE49-F238E27FC236}">
                <a16:creationId xmlns:a16="http://schemas.microsoft.com/office/drawing/2014/main" id="{D073827B-EB52-4967-B1E3-51916D17E050}"/>
              </a:ext>
            </a:extLst>
          </p:cNvPr>
          <p:cNvPicPr>
            <a:picLocks noChangeAspect="1"/>
          </p:cNvPicPr>
          <p:nvPr/>
        </p:nvPicPr>
        <p:blipFill>
          <a:blip r:embed="rId3"/>
          <a:stretch>
            <a:fillRect/>
          </a:stretch>
        </p:blipFill>
        <p:spPr>
          <a:xfrm>
            <a:off x="4623882" y="2553798"/>
            <a:ext cx="4052666" cy="1076325"/>
          </a:xfrm>
          <a:prstGeom prst="rect">
            <a:avLst/>
          </a:prstGeom>
        </p:spPr>
      </p:pic>
      <p:pic>
        <p:nvPicPr>
          <p:cNvPr id="5" name="Picture 4">
            <a:extLst>
              <a:ext uri="{FF2B5EF4-FFF2-40B4-BE49-F238E27FC236}">
                <a16:creationId xmlns:a16="http://schemas.microsoft.com/office/drawing/2014/main" id="{F89C1F96-7CB3-4D1F-9286-E3826E225493}"/>
              </a:ext>
            </a:extLst>
          </p:cNvPr>
          <p:cNvPicPr>
            <a:picLocks noChangeAspect="1"/>
          </p:cNvPicPr>
          <p:nvPr/>
        </p:nvPicPr>
        <p:blipFill>
          <a:blip r:embed="rId4"/>
          <a:stretch>
            <a:fillRect/>
          </a:stretch>
        </p:blipFill>
        <p:spPr>
          <a:xfrm>
            <a:off x="4732606" y="4648200"/>
            <a:ext cx="3945114" cy="1477963"/>
          </a:xfrm>
          <a:prstGeom prst="rect">
            <a:avLst/>
          </a:prstGeom>
        </p:spPr>
      </p:pic>
    </p:spTree>
    <p:extLst>
      <p:ext uri="{BB962C8B-B14F-4D97-AF65-F5344CB8AC3E}">
        <p14:creationId xmlns:p14="http://schemas.microsoft.com/office/powerpoint/2010/main" val="3921311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388642F3-0179-4AAE-A182-01F884532EF3}"/>
              </a:ext>
            </a:extLst>
          </p:cNvPr>
          <p:cNvSpPr>
            <a:spLocks noGrp="1"/>
          </p:cNvSpPr>
          <p:nvPr>
            <p:ph type="title"/>
          </p:nvPr>
        </p:nvSpPr>
        <p:spPr>
          <a:xfrm>
            <a:off x="457200" y="152400"/>
            <a:ext cx="7391400" cy="762000"/>
          </a:xfrm>
        </p:spPr>
        <p:txBody>
          <a:bodyPr>
            <a:normAutofit/>
          </a:bodyPr>
          <a:lstStyle/>
          <a:p>
            <a:pPr eaLnBrk="1" hangingPunct="1"/>
            <a:r>
              <a:rPr lang="en-US" altLang="en-US" sz="4000" dirty="0">
                <a:solidFill>
                  <a:srgbClr val="C00000"/>
                </a:solidFill>
              </a:rPr>
              <a:t>Unit-1 Python basics</a:t>
            </a:r>
            <a:endParaRPr lang="en-US" altLang="en-US" sz="4000" dirty="0"/>
          </a:p>
        </p:txBody>
      </p:sp>
      <p:sp>
        <p:nvSpPr>
          <p:cNvPr id="13315" name="Content Placeholder 2">
            <a:extLst>
              <a:ext uri="{FF2B5EF4-FFF2-40B4-BE49-F238E27FC236}">
                <a16:creationId xmlns:a16="http://schemas.microsoft.com/office/drawing/2014/main" id="{FD511501-7D43-4934-869C-F1911717B930}"/>
              </a:ext>
            </a:extLst>
          </p:cNvPr>
          <p:cNvSpPr>
            <a:spLocks noGrp="1"/>
          </p:cNvSpPr>
          <p:nvPr>
            <p:ph idx="1"/>
          </p:nvPr>
        </p:nvSpPr>
        <p:spPr>
          <a:xfrm>
            <a:off x="457200" y="990600"/>
            <a:ext cx="8229600" cy="5135563"/>
          </a:xfrm>
        </p:spPr>
        <p:txBody>
          <a:bodyPr>
            <a:normAutofit lnSpcReduction="10000"/>
          </a:bodyPr>
          <a:lstStyle/>
          <a:p>
            <a:pPr marL="0" indent="0" eaLnBrk="1" hangingPunct="1">
              <a:buNone/>
            </a:pPr>
            <a:r>
              <a:rPr lang="en-US" altLang="en-US" u="sng" dirty="0">
                <a:solidFill>
                  <a:schemeClr val="tx2"/>
                </a:solidFill>
              </a:rPr>
              <a:t>Topics covered:-</a:t>
            </a:r>
          </a:p>
          <a:p>
            <a:pPr eaLnBrk="1" hangingPunct="1">
              <a:buFont typeface="Wingdings" panose="05000000000000000000" pitchFamily="2" charset="2"/>
              <a:buChar char="Ø"/>
            </a:pPr>
            <a:r>
              <a:rPr lang="en-US" altLang="en-US" dirty="0">
                <a:solidFill>
                  <a:schemeClr val="tx2"/>
                </a:solidFill>
              </a:rPr>
              <a:t>introduction, </a:t>
            </a:r>
          </a:p>
          <a:p>
            <a:pPr eaLnBrk="1" hangingPunct="1">
              <a:buFont typeface="Wingdings" panose="05000000000000000000" pitchFamily="2" charset="2"/>
              <a:buChar char="Ø"/>
            </a:pPr>
            <a:r>
              <a:rPr lang="en-US" altLang="en-US" dirty="0">
                <a:solidFill>
                  <a:schemeClr val="tx2"/>
                </a:solidFill>
              </a:rPr>
              <a:t>data types and operators,</a:t>
            </a:r>
          </a:p>
          <a:p>
            <a:pPr eaLnBrk="1" hangingPunct="1">
              <a:buFont typeface="Wingdings" panose="05000000000000000000" pitchFamily="2" charset="2"/>
              <a:buChar char="Ø"/>
            </a:pPr>
            <a:r>
              <a:rPr lang="en-US" altLang="en-US" dirty="0">
                <a:solidFill>
                  <a:schemeClr val="tx2"/>
                </a:solidFill>
              </a:rPr>
              <a:t>control statements, </a:t>
            </a:r>
          </a:p>
          <a:p>
            <a:pPr eaLnBrk="1" hangingPunct="1">
              <a:buFont typeface="Wingdings" panose="05000000000000000000" pitchFamily="2" charset="2"/>
              <a:buChar char="Ø"/>
            </a:pPr>
            <a:r>
              <a:rPr lang="en-US" altLang="en-US" dirty="0">
                <a:solidFill>
                  <a:schemeClr val="tx2"/>
                </a:solidFill>
              </a:rPr>
              <a:t>functions, </a:t>
            </a:r>
          </a:p>
          <a:p>
            <a:pPr eaLnBrk="1" hangingPunct="1">
              <a:buFont typeface="Wingdings" panose="05000000000000000000" pitchFamily="2" charset="2"/>
              <a:buChar char="Ø"/>
            </a:pPr>
            <a:r>
              <a:rPr lang="en-US" altLang="en-US" dirty="0">
                <a:solidFill>
                  <a:schemeClr val="tx2"/>
                </a:solidFill>
              </a:rPr>
              <a:t>strings, </a:t>
            </a:r>
          </a:p>
          <a:p>
            <a:pPr eaLnBrk="1" hangingPunct="1">
              <a:buFont typeface="Wingdings" panose="05000000000000000000" pitchFamily="2" charset="2"/>
              <a:buChar char="Ø"/>
            </a:pPr>
            <a:r>
              <a:rPr lang="en-US" altLang="en-US" dirty="0">
                <a:solidFill>
                  <a:schemeClr val="tx2"/>
                </a:solidFill>
              </a:rPr>
              <a:t>lists, </a:t>
            </a:r>
          </a:p>
          <a:p>
            <a:pPr eaLnBrk="1" hangingPunct="1">
              <a:buFont typeface="Wingdings" panose="05000000000000000000" pitchFamily="2" charset="2"/>
              <a:buChar char="Ø"/>
            </a:pPr>
            <a:r>
              <a:rPr lang="en-US" altLang="en-US" dirty="0">
                <a:solidFill>
                  <a:schemeClr val="tx2"/>
                </a:solidFill>
              </a:rPr>
              <a:t>sets,</a:t>
            </a:r>
          </a:p>
          <a:p>
            <a:pPr eaLnBrk="1" hangingPunct="1">
              <a:buFont typeface="Wingdings" panose="05000000000000000000" pitchFamily="2" charset="2"/>
              <a:buChar char="Ø"/>
            </a:pPr>
            <a:r>
              <a:rPr lang="en-US" altLang="en-US" dirty="0">
                <a:solidFill>
                  <a:schemeClr val="tx2"/>
                </a:solidFill>
              </a:rPr>
              <a:t>tuples and dictionaries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2486-8A80-4471-B7FC-438555E35142}"/>
              </a:ext>
            </a:extLst>
          </p:cNvPr>
          <p:cNvSpPr>
            <a:spLocks noGrp="1"/>
          </p:cNvSpPr>
          <p:nvPr>
            <p:ph type="title"/>
          </p:nvPr>
        </p:nvSpPr>
        <p:spPr>
          <a:xfrm>
            <a:off x="492369" y="152400"/>
            <a:ext cx="8229600" cy="884238"/>
          </a:xfrm>
        </p:spPr>
        <p:txBody>
          <a:bodyPr>
            <a:normAutofit/>
          </a:bodyPr>
          <a:lstStyle/>
          <a:p>
            <a:pPr algn="l"/>
            <a:r>
              <a:rPr lang="en-US" sz="4000" dirty="0">
                <a:solidFill>
                  <a:srgbClr val="C00000"/>
                </a:solidFill>
              </a:rPr>
              <a:t>Operators in Python</a:t>
            </a:r>
          </a:p>
        </p:txBody>
      </p:sp>
      <p:sp>
        <p:nvSpPr>
          <p:cNvPr id="3" name="Content Placeholder 2">
            <a:extLst>
              <a:ext uri="{FF2B5EF4-FFF2-40B4-BE49-F238E27FC236}">
                <a16:creationId xmlns:a16="http://schemas.microsoft.com/office/drawing/2014/main" id="{003F1FE7-18DA-46BA-9C19-C01AA9A27A15}"/>
              </a:ext>
            </a:extLst>
          </p:cNvPr>
          <p:cNvSpPr>
            <a:spLocks noGrp="1"/>
          </p:cNvSpPr>
          <p:nvPr>
            <p:ph idx="1"/>
          </p:nvPr>
        </p:nvSpPr>
        <p:spPr>
          <a:xfrm>
            <a:off x="457200" y="1295400"/>
            <a:ext cx="8229600" cy="4830763"/>
          </a:xfrm>
        </p:spPr>
        <p:txBody>
          <a:bodyPr/>
          <a:lstStyle/>
          <a:p>
            <a:pPr>
              <a:buFont typeface="Arial" panose="020B0604020202020204" pitchFamily="34" charset="0"/>
              <a:buChar char="•"/>
            </a:pPr>
            <a:r>
              <a:rPr lang="en-US" dirty="0">
                <a:solidFill>
                  <a:schemeClr val="tx2"/>
                </a:solidFill>
              </a:rPr>
              <a:t>Arithmetic operators</a:t>
            </a:r>
          </a:p>
          <a:p>
            <a:pPr>
              <a:buFont typeface="Arial" panose="020B0604020202020204" pitchFamily="34" charset="0"/>
              <a:buChar char="•"/>
            </a:pPr>
            <a:r>
              <a:rPr lang="en-US" dirty="0">
                <a:solidFill>
                  <a:schemeClr val="tx2"/>
                </a:solidFill>
              </a:rPr>
              <a:t>Assignment operators</a:t>
            </a:r>
          </a:p>
          <a:p>
            <a:pPr>
              <a:buFont typeface="Arial" panose="020B0604020202020204" pitchFamily="34" charset="0"/>
              <a:buChar char="•"/>
            </a:pPr>
            <a:r>
              <a:rPr lang="en-US" dirty="0">
                <a:solidFill>
                  <a:schemeClr val="tx2"/>
                </a:solidFill>
              </a:rPr>
              <a:t>Comparison operators</a:t>
            </a:r>
          </a:p>
          <a:p>
            <a:pPr>
              <a:buFont typeface="Arial" panose="020B0604020202020204" pitchFamily="34" charset="0"/>
              <a:buChar char="•"/>
            </a:pPr>
            <a:r>
              <a:rPr lang="en-US" dirty="0">
                <a:solidFill>
                  <a:schemeClr val="tx2"/>
                </a:solidFill>
              </a:rPr>
              <a:t>Logical operators</a:t>
            </a:r>
          </a:p>
          <a:p>
            <a:pPr>
              <a:buFont typeface="Arial" panose="020B0604020202020204" pitchFamily="34" charset="0"/>
              <a:buChar char="•"/>
            </a:pPr>
            <a:r>
              <a:rPr lang="en-US" dirty="0">
                <a:solidFill>
                  <a:schemeClr val="tx2"/>
                </a:solidFill>
              </a:rPr>
              <a:t>Identity operators</a:t>
            </a:r>
          </a:p>
          <a:p>
            <a:pPr>
              <a:buFont typeface="Arial" panose="020B0604020202020204" pitchFamily="34" charset="0"/>
              <a:buChar char="•"/>
            </a:pPr>
            <a:r>
              <a:rPr lang="en-US" dirty="0">
                <a:solidFill>
                  <a:schemeClr val="tx2"/>
                </a:solidFill>
              </a:rPr>
              <a:t>Membership operators</a:t>
            </a:r>
          </a:p>
          <a:p>
            <a:pPr>
              <a:buFont typeface="Arial" panose="020B0604020202020204" pitchFamily="34" charset="0"/>
              <a:buChar char="•"/>
            </a:pPr>
            <a:r>
              <a:rPr lang="en-US" dirty="0">
                <a:solidFill>
                  <a:schemeClr val="tx2"/>
                </a:solidFill>
              </a:rPr>
              <a:t>Bitwise operators</a:t>
            </a:r>
          </a:p>
          <a:p>
            <a:pPr marL="0" indent="0">
              <a:buNone/>
            </a:pPr>
            <a:endParaRPr lang="en-US" dirty="0">
              <a:solidFill>
                <a:srgbClr val="C00000"/>
              </a:solidFill>
            </a:endParaRPr>
          </a:p>
        </p:txBody>
      </p:sp>
    </p:spTree>
    <p:extLst>
      <p:ext uri="{BB962C8B-B14F-4D97-AF65-F5344CB8AC3E}">
        <p14:creationId xmlns:p14="http://schemas.microsoft.com/office/powerpoint/2010/main" val="3036270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5B69-CDA3-4B77-8CC0-5E6384942504}"/>
              </a:ext>
            </a:extLst>
          </p:cNvPr>
          <p:cNvSpPr>
            <a:spLocks noGrp="1"/>
          </p:cNvSpPr>
          <p:nvPr>
            <p:ph type="title"/>
          </p:nvPr>
        </p:nvSpPr>
        <p:spPr/>
        <p:txBody>
          <a:bodyPr>
            <a:noAutofit/>
          </a:bodyPr>
          <a:lstStyle/>
          <a:p>
            <a:pPr algn="l"/>
            <a:r>
              <a:rPr lang="en-US" sz="3600" dirty="0">
                <a:solidFill>
                  <a:srgbClr val="C00000"/>
                </a:solidFill>
              </a:rPr>
              <a:t>Arithmetic operators</a:t>
            </a:r>
            <a:br>
              <a:rPr lang="en-US" sz="3600" dirty="0">
                <a:solidFill>
                  <a:srgbClr val="C00000"/>
                </a:solidFill>
              </a:rPr>
            </a:br>
            <a:endParaRPr lang="en-US" sz="3600" dirty="0"/>
          </a:p>
        </p:txBody>
      </p:sp>
      <p:pic>
        <p:nvPicPr>
          <p:cNvPr id="5" name="Picture 4">
            <a:extLst>
              <a:ext uri="{FF2B5EF4-FFF2-40B4-BE49-F238E27FC236}">
                <a16:creationId xmlns:a16="http://schemas.microsoft.com/office/drawing/2014/main" id="{58571863-E616-4A9E-B75C-11234A683832}"/>
              </a:ext>
            </a:extLst>
          </p:cNvPr>
          <p:cNvPicPr>
            <a:picLocks noChangeAspect="1"/>
          </p:cNvPicPr>
          <p:nvPr/>
        </p:nvPicPr>
        <p:blipFill>
          <a:blip r:embed="rId2"/>
          <a:stretch>
            <a:fillRect/>
          </a:stretch>
        </p:blipFill>
        <p:spPr>
          <a:xfrm>
            <a:off x="604837" y="1622474"/>
            <a:ext cx="7934325" cy="3989639"/>
          </a:xfrm>
          <a:prstGeom prst="rect">
            <a:avLst/>
          </a:prstGeom>
        </p:spPr>
      </p:pic>
    </p:spTree>
    <p:extLst>
      <p:ext uri="{BB962C8B-B14F-4D97-AF65-F5344CB8AC3E}">
        <p14:creationId xmlns:p14="http://schemas.microsoft.com/office/powerpoint/2010/main" val="506863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86BD29-F5B9-4D33-87D9-BCE1D5D4AD36}"/>
              </a:ext>
            </a:extLst>
          </p:cNvPr>
          <p:cNvPicPr>
            <a:picLocks noChangeAspect="1"/>
          </p:cNvPicPr>
          <p:nvPr/>
        </p:nvPicPr>
        <p:blipFill>
          <a:blip r:embed="rId2"/>
          <a:stretch>
            <a:fillRect/>
          </a:stretch>
        </p:blipFill>
        <p:spPr>
          <a:xfrm>
            <a:off x="457200" y="125218"/>
            <a:ext cx="6781800" cy="6607564"/>
          </a:xfrm>
          <a:prstGeom prst="rect">
            <a:avLst/>
          </a:prstGeom>
        </p:spPr>
      </p:pic>
      <p:sp>
        <p:nvSpPr>
          <p:cNvPr id="5" name="Thought Bubble: Cloud 4">
            <a:extLst>
              <a:ext uri="{FF2B5EF4-FFF2-40B4-BE49-F238E27FC236}">
                <a16:creationId xmlns:a16="http://schemas.microsoft.com/office/drawing/2014/main" id="{4B0548A2-9C63-43AF-AF2B-E763676ECFF9}"/>
              </a:ext>
            </a:extLst>
          </p:cNvPr>
          <p:cNvSpPr/>
          <p:nvPr/>
        </p:nvSpPr>
        <p:spPr>
          <a:xfrm>
            <a:off x="7467600" y="533400"/>
            <a:ext cx="1219200" cy="990600"/>
          </a:xfrm>
          <a:prstGeom prst="cloudCallout">
            <a:avLst>
              <a:gd name="adj1" fmla="val -63525"/>
              <a:gd name="adj2" fmla="val 866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7" name="Thought Bubble: Cloud 6">
            <a:extLst>
              <a:ext uri="{FF2B5EF4-FFF2-40B4-BE49-F238E27FC236}">
                <a16:creationId xmlns:a16="http://schemas.microsoft.com/office/drawing/2014/main" id="{CB2DFE95-9872-4168-8DB0-9C0406088017}"/>
              </a:ext>
            </a:extLst>
          </p:cNvPr>
          <p:cNvSpPr/>
          <p:nvPr/>
        </p:nvSpPr>
        <p:spPr>
          <a:xfrm>
            <a:off x="7620000" y="4419600"/>
            <a:ext cx="1371600" cy="990600"/>
          </a:xfrm>
          <a:prstGeom prst="cloudCallout">
            <a:avLst>
              <a:gd name="adj1" fmla="val -63525"/>
              <a:gd name="adj2" fmla="val 866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8" name="Title 1">
            <a:extLst>
              <a:ext uri="{FF2B5EF4-FFF2-40B4-BE49-F238E27FC236}">
                <a16:creationId xmlns:a16="http://schemas.microsoft.com/office/drawing/2014/main" id="{E994F000-CA6C-487B-8243-D21BC741DA0F}"/>
              </a:ext>
            </a:extLst>
          </p:cNvPr>
          <p:cNvSpPr txBox="1">
            <a:spLocks/>
          </p:cNvSpPr>
          <p:nvPr/>
        </p:nvSpPr>
        <p:spPr>
          <a:xfrm flipH="1">
            <a:off x="76200" y="125218"/>
            <a:ext cx="76200" cy="443876"/>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800" dirty="0">
                <a:solidFill>
                  <a:srgbClr val="FF0000"/>
                </a:solidFill>
              </a:rPr>
              <a:t>Example</a:t>
            </a:r>
          </a:p>
        </p:txBody>
      </p:sp>
    </p:spTree>
    <p:extLst>
      <p:ext uri="{BB962C8B-B14F-4D97-AF65-F5344CB8AC3E}">
        <p14:creationId xmlns:p14="http://schemas.microsoft.com/office/powerpoint/2010/main" val="4055310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F45B-456F-4962-8301-84728BB70927}"/>
              </a:ext>
            </a:extLst>
          </p:cNvPr>
          <p:cNvSpPr>
            <a:spLocks noGrp="1"/>
          </p:cNvSpPr>
          <p:nvPr>
            <p:ph type="title"/>
          </p:nvPr>
        </p:nvSpPr>
        <p:spPr>
          <a:xfrm>
            <a:off x="304800" y="152400"/>
            <a:ext cx="7086600" cy="443876"/>
          </a:xfrm>
        </p:spPr>
        <p:txBody>
          <a:bodyPr>
            <a:noAutofit/>
          </a:bodyPr>
          <a:lstStyle/>
          <a:p>
            <a:pPr algn="l"/>
            <a:r>
              <a:rPr lang="en-US" sz="2800" dirty="0">
                <a:solidFill>
                  <a:srgbClr val="FF0000"/>
                </a:solidFill>
              </a:rPr>
              <a:t>Example</a:t>
            </a:r>
          </a:p>
        </p:txBody>
      </p:sp>
      <p:sp>
        <p:nvSpPr>
          <p:cNvPr id="3" name="Content Placeholder 2">
            <a:extLst>
              <a:ext uri="{FF2B5EF4-FFF2-40B4-BE49-F238E27FC236}">
                <a16:creationId xmlns:a16="http://schemas.microsoft.com/office/drawing/2014/main" id="{CCA6323E-6AFD-4543-B15D-72B2650D5A21}"/>
              </a:ext>
            </a:extLst>
          </p:cNvPr>
          <p:cNvSpPr>
            <a:spLocks noGrp="1"/>
          </p:cNvSpPr>
          <p:nvPr>
            <p:ph idx="1"/>
          </p:nvPr>
        </p:nvSpPr>
        <p:spPr>
          <a:xfrm>
            <a:off x="304800" y="596276"/>
            <a:ext cx="8382000" cy="5529887"/>
          </a:xfrm>
        </p:spPr>
        <p:txBody>
          <a:bodyPr>
            <a:normAutofit/>
          </a:bodyPr>
          <a:lstStyle/>
          <a:p>
            <a:pPr marL="0" indent="0" algn="just">
              <a:buNone/>
            </a:pPr>
            <a:r>
              <a:rPr lang="en-US" sz="2000" dirty="0"/>
              <a:t>Write a python program that takes in a student name, class, and section. It should also take in five subject marks of the students and find the total mark and percentage. Display a result in such a way that their name, class, section, and percentage are printed.</a:t>
            </a:r>
          </a:p>
        </p:txBody>
      </p:sp>
      <p:pic>
        <p:nvPicPr>
          <p:cNvPr id="5" name="Picture 4">
            <a:extLst>
              <a:ext uri="{FF2B5EF4-FFF2-40B4-BE49-F238E27FC236}">
                <a16:creationId xmlns:a16="http://schemas.microsoft.com/office/drawing/2014/main" id="{52A0BCEB-EDDA-4B8A-B794-3DF9743AFCE2}"/>
              </a:ext>
            </a:extLst>
          </p:cNvPr>
          <p:cNvPicPr>
            <a:picLocks noChangeAspect="1"/>
          </p:cNvPicPr>
          <p:nvPr/>
        </p:nvPicPr>
        <p:blipFill>
          <a:blip r:embed="rId2"/>
          <a:stretch>
            <a:fillRect/>
          </a:stretch>
        </p:blipFill>
        <p:spPr>
          <a:xfrm>
            <a:off x="211151" y="2026018"/>
            <a:ext cx="5565520" cy="4235705"/>
          </a:xfrm>
          <a:prstGeom prst="rect">
            <a:avLst/>
          </a:prstGeom>
        </p:spPr>
      </p:pic>
      <p:pic>
        <p:nvPicPr>
          <p:cNvPr id="6" name="Picture 5">
            <a:extLst>
              <a:ext uri="{FF2B5EF4-FFF2-40B4-BE49-F238E27FC236}">
                <a16:creationId xmlns:a16="http://schemas.microsoft.com/office/drawing/2014/main" id="{B8D3AF70-5A9E-4EB7-9382-358D3CEB1AB8}"/>
              </a:ext>
            </a:extLst>
          </p:cNvPr>
          <p:cNvPicPr>
            <a:picLocks noChangeAspect="1"/>
          </p:cNvPicPr>
          <p:nvPr/>
        </p:nvPicPr>
        <p:blipFill>
          <a:blip r:embed="rId3"/>
          <a:stretch>
            <a:fillRect/>
          </a:stretch>
        </p:blipFill>
        <p:spPr>
          <a:xfrm>
            <a:off x="5870321" y="3984143"/>
            <a:ext cx="3206052" cy="2585896"/>
          </a:xfrm>
          <a:prstGeom prst="rect">
            <a:avLst/>
          </a:prstGeom>
        </p:spPr>
      </p:pic>
      <p:sp>
        <p:nvSpPr>
          <p:cNvPr id="7" name="Thought Bubble: Cloud 6">
            <a:extLst>
              <a:ext uri="{FF2B5EF4-FFF2-40B4-BE49-F238E27FC236}">
                <a16:creationId xmlns:a16="http://schemas.microsoft.com/office/drawing/2014/main" id="{E02199A6-57FA-4F43-ADC1-32C2E619F23E}"/>
              </a:ext>
            </a:extLst>
          </p:cNvPr>
          <p:cNvSpPr/>
          <p:nvPr/>
        </p:nvSpPr>
        <p:spPr>
          <a:xfrm>
            <a:off x="6049395" y="1645018"/>
            <a:ext cx="1219200" cy="762000"/>
          </a:xfrm>
          <a:prstGeom prst="cloudCallout">
            <a:avLst>
              <a:gd name="adj1" fmla="val -65833"/>
              <a:gd name="adj2" fmla="val 754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 name="Thought Bubble: Cloud 7">
            <a:extLst>
              <a:ext uri="{FF2B5EF4-FFF2-40B4-BE49-F238E27FC236}">
                <a16:creationId xmlns:a16="http://schemas.microsoft.com/office/drawing/2014/main" id="{158766C0-C2A8-4716-A3C2-310C330C651D}"/>
              </a:ext>
            </a:extLst>
          </p:cNvPr>
          <p:cNvSpPr/>
          <p:nvPr/>
        </p:nvSpPr>
        <p:spPr>
          <a:xfrm>
            <a:off x="7604760" y="3038971"/>
            <a:ext cx="1219200" cy="762000"/>
          </a:xfrm>
          <a:prstGeom prst="cloudCallout">
            <a:avLst>
              <a:gd name="adj1" fmla="val -30064"/>
              <a:gd name="adj2" fmla="val 828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t>
            </a:r>
          </a:p>
          <a:p>
            <a:pPr algn="ctr"/>
            <a:r>
              <a:rPr lang="en-US" dirty="0"/>
              <a:t>Put</a:t>
            </a:r>
          </a:p>
        </p:txBody>
      </p:sp>
    </p:spTree>
    <p:extLst>
      <p:ext uri="{BB962C8B-B14F-4D97-AF65-F5344CB8AC3E}">
        <p14:creationId xmlns:p14="http://schemas.microsoft.com/office/powerpoint/2010/main" val="362004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7D3FF-775A-4004-8520-048B41B6EDE2}"/>
              </a:ext>
            </a:extLst>
          </p:cNvPr>
          <p:cNvSpPr>
            <a:spLocks noGrp="1"/>
          </p:cNvSpPr>
          <p:nvPr>
            <p:ph type="title"/>
          </p:nvPr>
        </p:nvSpPr>
        <p:spPr>
          <a:xfrm>
            <a:off x="609600" y="152400"/>
            <a:ext cx="6781800" cy="838200"/>
          </a:xfrm>
        </p:spPr>
        <p:txBody>
          <a:bodyPr>
            <a:normAutofit fontScale="90000"/>
          </a:bodyPr>
          <a:lstStyle/>
          <a:p>
            <a:pPr algn="l"/>
            <a:br>
              <a:rPr lang="en-US" sz="3200" dirty="0">
                <a:solidFill>
                  <a:srgbClr val="C00000"/>
                </a:solidFill>
              </a:rPr>
            </a:br>
            <a:r>
              <a:rPr lang="en-US" sz="3600" dirty="0">
                <a:solidFill>
                  <a:srgbClr val="C00000"/>
                </a:solidFill>
              </a:rPr>
              <a:t>Assignment operators</a:t>
            </a:r>
            <a:br>
              <a:rPr lang="en-US" sz="3200" dirty="0">
                <a:solidFill>
                  <a:srgbClr val="C00000"/>
                </a:solidFill>
              </a:rPr>
            </a:br>
            <a:endParaRPr lang="en-US" dirty="0"/>
          </a:p>
        </p:txBody>
      </p:sp>
      <p:pic>
        <p:nvPicPr>
          <p:cNvPr id="5" name="Picture 4">
            <a:extLst>
              <a:ext uri="{FF2B5EF4-FFF2-40B4-BE49-F238E27FC236}">
                <a16:creationId xmlns:a16="http://schemas.microsoft.com/office/drawing/2014/main" id="{657CD8FA-2FB3-4AF5-9946-E19ECDC2CC03}"/>
              </a:ext>
            </a:extLst>
          </p:cNvPr>
          <p:cNvPicPr>
            <a:picLocks noChangeAspect="1"/>
          </p:cNvPicPr>
          <p:nvPr/>
        </p:nvPicPr>
        <p:blipFill>
          <a:blip r:embed="rId2"/>
          <a:stretch>
            <a:fillRect/>
          </a:stretch>
        </p:blipFill>
        <p:spPr>
          <a:xfrm>
            <a:off x="609600" y="762000"/>
            <a:ext cx="8172520" cy="5592761"/>
          </a:xfrm>
          <a:prstGeom prst="rect">
            <a:avLst/>
          </a:prstGeom>
        </p:spPr>
      </p:pic>
    </p:spTree>
    <p:extLst>
      <p:ext uri="{BB962C8B-B14F-4D97-AF65-F5344CB8AC3E}">
        <p14:creationId xmlns:p14="http://schemas.microsoft.com/office/powerpoint/2010/main" val="1383648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CD69AC-3217-421E-A9A6-83220F2B1837}"/>
              </a:ext>
            </a:extLst>
          </p:cNvPr>
          <p:cNvPicPr>
            <a:picLocks noChangeAspect="1"/>
          </p:cNvPicPr>
          <p:nvPr/>
        </p:nvPicPr>
        <p:blipFill>
          <a:blip r:embed="rId2"/>
          <a:stretch>
            <a:fillRect/>
          </a:stretch>
        </p:blipFill>
        <p:spPr>
          <a:xfrm>
            <a:off x="1066800" y="257175"/>
            <a:ext cx="5743575" cy="4314825"/>
          </a:xfrm>
          <a:prstGeom prst="rect">
            <a:avLst/>
          </a:prstGeom>
        </p:spPr>
      </p:pic>
      <p:pic>
        <p:nvPicPr>
          <p:cNvPr id="5" name="Picture 4">
            <a:extLst>
              <a:ext uri="{FF2B5EF4-FFF2-40B4-BE49-F238E27FC236}">
                <a16:creationId xmlns:a16="http://schemas.microsoft.com/office/drawing/2014/main" id="{F7194028-41CC-43FB-8CD1-407DF578706F}"/>
              </a:ext>
            </a:extLst>
          </p:cNvPr>
          <p:cNvPicPr>
            <a:picLocks noChangeAspect="1"/>
          </p:cNvPicPr>
          <p:nvPr/>
        </p:nvPicPr>
        <p:blipFill>
          <a:blip r:embed="rId3"/>
          <a:stretch>
            <a:fillRect/>
          </a:stretch>
        </p:blipFill>
        <p:spPr>
          <a:xfrm>
            <a:off x="3128962" y="4900612"/>
            <a:ext cx="2886075" cy="1933575"/>
          </a:xfrm>
          <a:prstGeom prst="rect">
            <a:avLst/>
          </a:prstGeom>
        </p:spPr>
      </p:pic>
      <p:sp>
        <p:nvSpPr>
          <p:cNvPr id="6" name="Thought Bubble: Cloud 5">
            <a:extLst>
              <a:ext uri="{FF2B5EF4-FFF2-40B4-BE49-F238E27FC236}">
                <a16:creationId xmlns:a16="http://schemas.microsoft.com/office/drawing/2014/main" id="{F497621E-9E35-41AB-8F16-9E40F298BBC8}"/>
              </a:ext>
            </a:extLst>
          </p:cNvPr>
          <p:cNvSpPr/>
          <p:nvPr/>
        </p:nvSpPr>
        <p:spPr>
          <a:xfrm>
            <a:off x="7086600" y="118403"/>
            <a:ext cx="1828800" cy="1066800"/>
          </a:xfrm>
          <a:prstGeom prst="cloudCallout">
            <a:avLst>
              <a:gd name="adj1" fmla="val -56218"/>
              <a:gd name="adj2" fmla="val 788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7" name="Thought Bubble: Cloud 6">
            <a:extLst>
              <a:ext uri="{FF2B5EF4-FFF2-40B4-BE49-F238E27FC236}">
                <a16:creationId xmlns:a16="http://schemas.microsoft.com/office/drawing/2014/main" id="{C53384AF-FFAC-4145-B1E1-DBFB2F5477A7}"/>
              </a:ext>
            </a:extLst>
          </p:cNvPr>
          <p:cNvSpPr/>
          <p:nvPr/>
        </p:nvSpPr>
        <p:spPr>
          <a:xfrm>
            <a:off x="6477000" y="4724400"/>
            <a:ext cx="1676400" cy="1143000"/>
          </a:xfrm>
          <a:prstGeom prst="cloudCallout">
            <a:avLst>
              <a:gd name="adj1" fmla="val -79910"/>
              <a:gd name="adj2" fmla="val 675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
        <p:nvSpPr>
          <p:cNvPr id="8" name="TextBox 7">
            <a:extLst>
              <a:ext uri="{FF2B5EF4-FFF2-40B4-BE49-F238E27FC236}">
                <a16:creationId xmlns:a16="http://schemas.microsoft.com/office/drawing/2014/main" id="{F0D8D4B9-00CE-4486-8E4B-2BDF07C3C7DE}"/>
              </a:ext>
            </a:extLst>
          </p:cNvPr>
          <p:cNvSpPr txBox="1"/>
          <p:nvPr/>
        </p:nvSpPr>
        <p:spPr>
          <a:xfrm>
            <a:off x="228599" y="651803"/>
            <a:ext cx="561975" cy="2031325"/>
          </a:xfrm>
          <a:prstGeom prst="rect">
            <a:avLst/>
          </a:prstGeom>
          <a:noFill/>
        </p:spPr>
        <p:txBody>
          <a:bodyPr wrap="square" rtlCol="0">
            <a:spAutoFit/>
          </a:bodyPr>
          <a:lstStyle/>
          <a:p>
            <a:r>
              <a:rPr lang="en-US" b="1" dirty="0">
                <a:solidFill>
                  <a:srgbClr val="FF0000"/>
                </a:solidFill>
              </a:rPr>
              <a:t>E</a:t>
            </a:r>
          </a:p>
          <a:p>
            <a:r>
              <a:rPr lang="en-US" b="1" dirty="0">
                <a:solidFill>
                  <a:srgbClr val="FF0000"/>
                </a:solidFill>
              </a:rPr>
              <a:t>X</a:t>
            </a:r>
          </a:p>
          <a:p>
            <a:r>
              <a:rPr lang="en-US" b="1" dirty="0">
                <a:solidFill>
                  <a:srgbClr val="FF0000"/>
                </a:solidFill>
              </a:rPr>
              <a:t>A</a:t>
            </a:r>
          </a:p>
          <a:p>
            <a:r>
              <a:rPr lang="en-US" b="1" dirty="0">
                <a:solidFill>
                  <a:srgbClr val="FF0000"/>
                </a:solidFill>
              </a:rPr>
              <a:t>M</a:t>
            </a:r>
          </a:p>
          <a:p>
            <a:r>
              <a:rPr lang="en-US" b="1" dirty="0">
                <a:solidFill>
                  <a:srgbClr val="FF0000"/>
                </a:solidFill>
              </a:rPr>
              <a:t>P</a:t>
            </a:r>
          </a:p>
          <a:p>
            <a:r>
              <a:rPr lang="en-US" b="1" dirty="0">
                <a:solidFill>
                  <a:srgbClr val="FF0000"/>
                </a:solidFill>
              </a:rPr>
              <a:t>L</a:t>
            </a:r>
          </a:p>
          <a:p>
            <a:r>
              <a:rPr lang="en-US" b="1" dirty="0">
                <a:solidFill>
                  <a:srgbClr val="FF0000"/>
                </a:solidFill>
              </a:rPr>
              <a:t>E</a:t>
            </a:r>
          </a:p>
        </p:txBody>
      </p:sp>
    </p:spTree>
    <p:extLst>
      <p:ext uri="{BB962C8B-B14F-4D97-AF65-F5344CB8AC3E}">
        <p14:creationId xmlns:p14="http://schemas.microsoft.com/office/powerpoint/2010/main" val="384261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949C0-AFB3-40E0-8C8B-55A21A5971D2}"/>
              </a:ext>
            </a:extLst>
          </p:cNvPr>
          <p:cNvSpPr>
            <a:spLocks noGrp="1"/>
          </p:cNvSpPr>
          <p:nvPr>
            <p:ph type="title"/>
          </p:nvPr>
        </p:nvSpPr>
        <p:spPr>
          <a:xfrm>
            <a:off x="457200" y="457200"/>
            <a:ext cx="8229600" cy="960438"/>
          </a:xfrm>
        </p:spPr>
        <p:txBody>
          <a:bodyPr>
            <a:normAutofit fontScale="90000"/>
          </a:bodyPr>
          <a:lstStyle/>
          <a:p>
            <a:pPr algn="l"/>
            <a:r>
              <a:rPr lang="en-US" sz="4000" dirty="0">
                <a:solidFill>
                  <a:srgbClr val="C00000"/>
                </a:solidFill>
              </a:rPr>
              <a:t>Comparison operators</a:t>
            </a:r>
            <a:br>
              <a:rPr lang="en-US" dirty="0">
                <a:solidFill>
                  <a:srgbClr val="C00000"/>
                </a:solidFill>
              </a:rPr>
            </a:br>
            <a:endParaRPr lang="en-US" dirty="0"/>
          </a:p>
        </p:txBody>
      </p:sp>
      <p:pic>
        <p:nvPicPr>
          <p:cNvPr id="5" name="Picture 4">
            <a:extLst>
              <a:ext uri="{FF2B5EF4-FFF2-40B4-BE49-F238E27FC236}">
                <a16:creationId xmlns:a16="http://schemas.microsoft.com/office/drawing/2014/main" id="{E1A448C9-F523-4ECF-A29A-CC5CBC0677D7}"/>
              </a:ext>
            </a:extLst>
          </p:cNvPr>
          <p:cNvPicPr>
            <a:picLocks noChangeAspect="1"/>
          </p:cNvPicPr>
          <p:nvPr/>
        </p:nvPicPr>
        <p:blipFill>
          <a:blip r:embed="rId2"/>
          <a:stretch>
            <a:fillRect/>
          </a:stretch>
        </p:blipFill>
        <p:spPr>
          <a:xfrm>
            <a:off x="440788" y="1219200"/>
            <a:ext cx="8342085" cy="3457575"/>
          </a:xfrm>
          <a:prstGeom prst="rect">
            <a:avLst/>
          </a:prstGeom>
        </p:spPr>
      </p:pic>
    </p:spTree>
    <p:extLst>
      <p:ext uri="{BB962C8B-B14F-4D97-AF65-F5344CB8AC3E}">
        <p14:creationId xmlns:p14="http://schemas.microsoft.com/office/powerpoint/2010/main" val="3923851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88DF3-E4C9-46FC-98BC-5D56E35F27C9}"/>
              </a:ext>
            </a:extLst>
          </p:cNvPr>
          <p:cNvPicPr>
            <a:picLocks noChangeAspect="1"/>
          </p:cNvPicPr>
          <p:nvPr/>
        </p:nvPicPr>
        <p:blipFill>
          <a:blip r:embed="rId2"/>
          <a:stretch>
            <a:fillRect/>
          </a:stretch>
        </p:blipFill>
        <p:spPr>
          <a:xfrm>
            <a:off x="310761" y="1143000"/>
            <a:ext cx="8223639" cy="3952875"/>
          </a:xfrm>
          <a:prstGeom prst="rect">
            <a:avLst/>
          </a:prstGeom>
        </p:spPr>
      </p:pic>
      <p:sp>
        <p:nvSpPr>
          <p:cNvPr id="4" name="Thought Bubble: Cloud 3">
            <a:extLst>
              <a:ext uri="{FF2B5EF4-FFF2-40B4-BE49-F238E27FC236}">
                <a16:creationId xmlns:a16="http://schemas.microsoft.com/office/drawing/2014/main" id="{881F598A-7CA7-4196-8F3E-1CD8BF2F4770}"/>
              </a:ext>
            </a:extLst>
          </p:cNvPr>
          <p:cNvSpPr/>
          <p:nvPr/>
        </p:nvSpPr>
        <p:spPr>
          <a:xfrm>
            <a:off x="4495800" y="76200"/>
            <a:ext cx="1295400" cy="106680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a:p>
            <a:pPr algn="ctr"/>
            <a:endParaRPr lang="en-US" dirty="0"/>
          </a:p>
        </p:txBody>
      </p:sp>
      <p:sp>
        <p:nvSpPr>
          <p:cNvPr id="5" name="Thought Bubble: Cloud 4">
            <a:extLst>
              <a:ext uri="{FF2B5EF4-FFF2-40B4-BE49-F238E27FC236}">
                <a16:creationId xmlns:a16="http://schemas.microsoft.com/office/drawing/2014/main" id="{DEEB8F2A-707D-42F2-B606-AF3D99C644AD}"/>
              </a:ext>
            </a:extLst>
          </p:cNvPr>
          <p:cNvSpPr/>
          <p:nvPr/>
        </p:nvSpPr>
        <p:spPr>
          <a:xfrm>
            <a:off x="7543800" y="3657600"/>
            <a:ext cx="990600" cy="1066800"/>
          </a:xfrm>
          <a:prstGeom prst="cloudCallout">
            <a:avLst>
              <a:gd name="adj1" fmla="val -113141"/>
              <a:gd name="adj2" fmla="val 572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t>
            </a:r>
          </a:p>
          <a:p>
            <a:pPr algn="ctr"/>
            <a:r>
              <a:rPr lang="en-US" dirty="0"/>
              <a:t>put</a:t>
            </a:r>
          </a:p>
        </p:txBody>
      </p:sp>
    </p:spTree>
    <p:extLst>
      <p:ext uri="{BB962C8B-B14F-4D97-AF65-F5344CB8AC3E}">
        <p14:creationId xmlns:p14="http://schemas.microsoft.com/office/powerpoint/2010/main" val="2890236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ED73-27A3-48A6-8E9E-BBF2188679F5}"/>
              </a:ext>
            </a:extLst>
          </p:cNvPr>
          <p:cNvSpPr>
            <a:spLocks noGrp="1"/>
          </p:cNvSpPr>
          <p:nvPr>
            <p:ph type="title"/>
          </p:nvPr>
        </p:nvSpPr>
        <p:spPr>
          <a:xfrm>
            <a:off x="457200" y="457200"/>
            <a:ext cx="8229600" cy="960438"/>
          </a:xfrm>
        </p:spPr>
        <p:txBody>
          <a:bodyPr>
            <a:normAutofit fontScale="90000"/>
          </a:bodyPr>
          <a:lstStyle/>
          <a:p>
            <a:pPr algn="l"/>
            <a:r>
              <a:rPr lang="en-US" sz="4000" dirty="0">
                <a:solidFill>
                  <a:srgbClr val="C00000"/>
                </a:solidFill>
              </a:rPr>
              <a:t>Logical operators</a:t>
            </a:r>
            <a:br>
              <a:rPr lang="en-US" dirty="0">
                <a:solidFill>
                  <a:srgbClr val="C00000"/>
                </a:solidFill>
              </a:rPr>
            </a:br>
            <a:endParaRPr lang="en-US" dirty="0"/>
          </a:p>
        </p:txBody>
      </p:sp>
      <p:pic>
        <p:nvPicPr>
          <p:cNvPr id="4" name="Picture 3">
            <a:extLst>
              <a:ext uri="{FF2B5EF4-FFF2-40B4-BE49-F238E27FC236}">
                <a16:creationId xmlns:a16="http://schemas.microsoft.com/office/drawing/2014/main" id="{09DA5D1A-9883-4971-B8F4-C237D9C34E8E}"/>
              </a:ext>
            </a:extLst>
          </p:cNvPr>
          <p:cNvPicPr>
            <a:picLocks noChangeAspect="1"/>
          </p:cNvPicPr>
          <p:nvPr/>
        </p:nvPicPr>
        <p:blipFill>
          <a:blip r:embed="rId2"/>
          <a:stretch>
            <a:fillRect/>
          </a:stretch>
        </p:blipFill>
        <p:spPr>
          <a:xfrm>
            <a:off x="346608" y="1452807"/>
            <a:ext cx="7966609" cy="2438400"/>
          </a:xfrm>
          <a:prstGeom prst="rect">
            <a:avLst/>
          </a:prstGeom>
        </p:spPr>
      </p:pic>
    </p:spTree>
    <p:extLst>
      <p:ext uri="{BB962C8B-B14F-4D97-AF65-F5344CB8AC3E}">
        <p14:creationId xmlns:p14="http://schemas.microsoft.com/office/powerpoint/2010/main" val="1204660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3C589-6E82-4216-B073-834D760C1B94}"/>
              </a:ext>
            </a:extLst>
          </p:cNvPr>
          <p:cNvSpPr>
            <a:spLocks noGrp="1"/>
          </p:cNvSpPr>
          <p:nvPr>
            <p:ph type="title"/>
          </p:nvPr>
        </p:nvSpPr>
        <p:spPr>
          <a:xfrm>
            <a:off x="457200" y="108871"/>
            <a:ext cx="8229600" cy="830997"/>
          </a:xfrm>
        </p:spPr>
        <p:txBody>
          <a:bodyPr>
            <a:noAutofit/>
          </a:bodyPr>
          <a:lstStyle/>
          <a:p>
            <a:pPr algn="l"/>
            <a:br>
              <a:rPr lang="en-US" sz="2800" dirty="0">
                <a:solidFill>
                  <a:srgbClr val="C00000"/>
                </a:solidFill>
              </a:rPr>
            </a:br>
            <a:r>
              <a:rPr lang="en-US" sz="2800" dirty="0">
                <a:solidFill>
                  <a:srgbClr val="C00000"/>
                </a:solidFill>
              </a:rPr>
              <a:t>Identity operators: is, </a:t>
            </a:r>
            <a:r>
              <a:rPr lang="en-US" sz="2800" dirty="0" err="1">
                <a:solidFill>
                  <a:srgbClr val="C00000"/>
                </a:solidFill>
              </a:rPr>
              <a:t>isnot</a:t>
            </a:r>
            <a:br>
              <a:rPr lang="en-US" sz="3200" dirty="0">
                <a:solidFill>
                  <a:srgbClr val="C00000"/>
                </a:solidFill>
              </a:rPr>
            </a:br>
            <a:endParaRPr lang="en-US" sz="3200" dirty="0"/>
          </a:p>
        </p:txBody>
      </p:sp>
      <p:sp>
        <p:nvSpPr>
          <p:cNvPr id="3" name="Content Placeholder 2">
            <a:extLst>
              <a:ext uri="{FF2B5EF4-FFF2-40B4-BE49-F238E27FC236}">
                <a16:creationId xmlns:a16="http://schemas.microsoft.com/office/drawing/2014/main" id="{B99AAA77-51DD-4603-958A-85C57FA75EF1}"/>
              </a:ext>
            </a:extLst>
          </p:cNvPr>
          <p:cNvSpPr>
            <a:spLocks noGrp="1"/>
          </p:cNvSpPr>
          <p:nvPr>
            <p:ph idx="1"/>
          </p:nvPr>
        </p:nvSpPr>
        <p:spPr>
          <a:xfrm>
            <a:off x="556920" y="762000"/>
            <a:ext cx="7596479" cy="4708525"/>
          </a:xfrm>
        </p:spPr>
        <p:txBody>
          <a:bodyPr>
            <a:normAutofit/>
          </a:bodyPr>
          <a:lstStyle/>
          <a:p>
            <a:pPr marL="0" indent="0" algn="just">
              <a:buNone/>
            </a:pPr>
            <a:r>
              <a:rPr lang="en-US" sz="2400" dirty="0"/>
              <a:t>Identity operators are used to compare the objects, not if they are equal, but if they are actually the same object, with the same memory location.</a:t>
            </a:r>
          </a:p>
        </p:txBody>
      </p:sp>
      <p:sp>
        <p:nvSpPr>
          <p:cNvPr id="4" name="TextBox 3">
            <a:extLst>
              <a:ext uri="{FF2B5EF4-FFF2-40B4-BE49-F238E27FC236}">
                <a16:creationId xmlns:a16="http://schemas.microsoft.com/office/drawing/2014/main" id="{2745F888-7C44-4CF0-86E0-BC3E566876B4}"/>
              </a:ext>
            </a:extLst>
          </p:cNvPr>
          <p:cNvSpPr txBox="1"/>
          <p:nvPr/>
        </p:nvSpPr>
        <p:spPr>
          <a:xfrm>
            <a:off x="207498" y="5918132"/>
            <a:ext cx="8631702" cy="830997"/>
          </a:xfrm>
          <a:prstGeom prst="rect">
            <a:avLst/>
          </a:prstGeom>
          <a:noFill/>
        </p:spPr>
        <p:txBody>
          <a:bodyPr wrap="square" rtlCol="0">
            <a:spAutoFit/>
          </a:bodyPr>
          <a:lstStyle/>
          <a:p>
            <a:r>
              <a:rPr lang="en-US" sz="2400" dirty="0">
                <a:solidFill>
                  <a:srgbClr val="FF0000"/>
                </a:solidFill>
              </a:rPr>
              <a:t>Note: The built-in id() a function is used to get the “identity” of an object.</a:t>
            </a:r>
          </a:p>
        </p:txBody>
      </p:sp>
      <p:pic>
        <p:nvPicPr>
          <p:cNvPr id="6" name="Picture 5">
            <a:extLst>
              <a:ext uri="{FF2B5EF4-FFF2-40B4-BE49-F238E27FC236}">
                <a16:creationId xmlns:a16="http://schemas.microsoft.com/office/drawing/2014/main" id="{1461DCE7-1AE1-439F-B606-C7317E638F2C}"/>
              </a:ext>
            </a:extLst>
          </p:cNvPr>
          <p:cNvPicPr>
            <a:picLocks noChangeAspect="1"/>
          </p:cNvPicPr>
          <p:nvPr/>
        </p:nvPicPr>
        <p:blipFill>
          <a:blip r:embed="rId2"/>
          <a:stretch>
            <a:fillRect/>
          </a:stretch>
        </p:blipFill>
        <p:spPr>
          <a:xfrm>
            <a:off x="509164" y="1981200"/>
            <a:ext cx="8028369" cy="3036888"/>
          </a:xfrm>
          <a:prstGeom prst="rect">
            <a:avLst/>
          </a:prstGeom>
        </p:spPr>
      </p:pic>
    </p:spTree>
    <p:extLst>
      <p:ext uri="{BB962C8B-B14F-4D97-AF65-F5344CB8AC3E}">
        <p14:creationId xmlns:p14="http://schemas.microsoft.com/office/powerpoint/2010/main" val="428273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a:extLst>
              <a:ext uri="{FF2B5EF4-FFF2-40B4-BE49-F238E27FC236}">
                <a16:creationId xmlns:a16="http://schemas.microsoft.com/office/drawing/2014/main" id="{8D92439D-7344-4BD4-9C43-2FCBC83B5549}"/>
              </a:ext>
            </a:extLst>
          </p:cNvPr>
          <p:cNvSpPr>
            <a:spLocks noGrp="1"/>
          </p:cNvSpPr>
          <p:nvPr>
            <p:ph type="title"/>
          </p:nvPr>
        </p:nvSpPr>
        <p:spPr>
          <a:xfrm>
            <a:off x="457200" y="0"/>
            <a:ext cx="8458200" cy="1006476"/>
          </a:xfrm>
        </p:spPr>
        <p:txBody>
          <a:bodyPr>
            <a:normAutofit/>
          </a:bodyPr>
          <a:lstStyle/>
          <a:p>
            <a:r>
              <a:rPr lang="en-US" altLang="en-US" sz="4000" dirty="0">
                <a:solidFill>
                  <a:srgbClr val="C00000"/>
                </a:solidFill>
              </a:rPr>
              <a:t>Python-Introduction</a:t>
            </a:r>
          </a:p>
        </p:txBody>
      </p:sp>
      <p:sp>
        <p:nvSpPr>
          <p:cNvPr id="14339" name="Content Placeholder 2">
            <a:extLst>
              <a:ext uri="{FF2B5EF4-FFF2-40B4-BE49-F238E27FC236}">
                <a16:creationId xmlns:a16="http://schemas.microsoft.com/office/drawing/2014/main" id="{F9E231FF-4F94-41C0-B35F-821401E3B40B}"/>
              </a:ext>
            </a:extLst>
          </p:cNvPr>
          <p:cNvSpPr>
            <a:spLocks noGrp="1"/>
          </p:cNvSpPr>
          <p:nvPr>
            <p:ph idx="1"/>
          </p:nvPr>
        </p:nvSpPr>
        <p:spPr>
          <a:xfrm>
            <a:off x="457200" y="914400"/>
            <a:ext cx="8077200" cy="5211763"/>
          </a:xfrm>
        </p:spPr>
        <p:txBody>
          <a:bodyPr/>
          <a:lstStyle/>
          <a:p>
            <a:pPr marL="0" indent="0" algn="just">
              <a:buNone/>
            </a:pPr>
            <a:r>
              <a:rPr lang="en-US" altLang="en-US" sz="2800" b="1" dirty="0"/>
              <a:t>Python</a:t>
            </a:r>
            <a:r>
              <a:rPr lang="en-US" altLang="en-US" sz="2800" dirty="0"/>
              <a:t> is a general purpose high-level programming language which supports Object Oriented programming approach to develop applications. Python was developed in 1989 by </a:t>
            </a:r>
            <a:r>
              <a:rPr lang="en-US" altLang="en-US" sz="2800" b="1" dirty="0"/>
              <a:t>Guido Van Rossum</a:t>
            </a:r>
            <a:endParaRPr lang="en-US" altLang="en-US" sz="2800" dirty="0"/>
          </a:p>
          <a:p>
            <a:pPr marL="0" indent="0" algn="just">
              <a:buFont typeface="Arial" panose="020B0604020202020204" pitchFamily="34" charset="0"/>
              <a:buNone/>
            </a:pPr>
            <a:endParaRPr lang="en-US" altLang="en-US" sz="2800" dirty="0"/>
          </a:p>
          <a:p>
            <a:pPr marL="0" indent="0" algn="just">
              <a:buFont typeface="Arial" panose="020B0604020202020204" pitchFamily="34" charset="0"/>
              <a:buNone/>
            </a:pPr>
            <a:endParaRPr lang="en-US" altLang="en-US" dirty="0"/>
          </a:p>
        </p:txBody>
      </p:sp>
      <p:pic>
        <p:nvPicPr>
          <p:cNvPr id="4" name="Picture 3">
            <a:extLst>
              <a:ext uri="{FF2B5EF4-FFF2-40B4-BE49-F238E27FC236}">
                <a16:creationId xmlns:a16="http://schemas.microsoft.com/office/drawing/2014/main" id="{D01D1BC3-A46D-48F2-9EF3-5AE017B2919D}"/>
              </a:ext>
            </a:extLst>
          </p:cNvPr>
          <p:cNvPicPr>
            <a:picLocks noChangeAspect="1"/>
          </p:cNvPicPr>
          <p:nvPr/>
        </p:nvPicPr>
        <p:blipFill>
          <a:blip r:embed="rId3"/>
          <a:stretch>
            <a:fillRect/>
          </a:stretch>
        </p:blipFill>
        <p:spPr>
          <a:xfrm>
            <a:off x="5701562" y="3615543"/>
            <a:ext cx="3181014" cy="3138487"/>
          </a:xfrm>
          <a:prstGeom prst="rect">
            <a:avLst/>
          </a:prstGeom>
        </p:spPr>
      </p:pic>
      <p:pic>
        <p:nvPicPr>
          <p:cNvPr id="6" name="Picture 5">
            <a:extLst>
              <a:ext uri="{FF2B5EF4-FFF2-40B4-BE49-F238E27FC236}">
                <a16:creationId xmlns:a16="http://schemas.microsoft.com/office/drawing/2014/main" id="{DEFEB207-0F45-4933-8F00-2034A3D44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89" y="2662676"/>
            <a:ext cx="4114800" cy="4114800"/>
          </a:xfrm>
          <a:prstGeom prst="rect">
            <a:avLst/>
          </a:prstGeom>
        </p:spPr>
      </p:pic>
      <p:pic>
        <p:nvPicPr>
          <p:cNvPr id="7" name="Online Media 3" title="The Story of Python, by Its Creator, Guido van Rossum">
            <a:hlinkClick r:id="" action="ppaction://media"/>
            <a:extLst>
              <a:ext uri="{FF2B5EF4-FFF2-40B4-BE49-F238E27FC236}">
                <a16:creationId xmlns:a16="http://schemas.microsoft.com/office/drawing/2014/main" id="{A3A60AE8-9FC0-44B6-BD30-496D8F611003}"/>
              </a:ext>
            </a:extLst>
          </p:cNvPr>
          <p:cNvPicPr>
            <a:picLocks noRot="1" noChangeAspect="1"/>
          </p:cNvPicPr>
          <p:nvPr>
            <a:videoFile r:link="rId1"/>
          </p:nvPr>
        </p:nvPicPr>
        <p:blipFill>
          <a:blip r:embed="rId5"/>
          <a:stretch>
            <a:fillRect/>
          </a:stretch>
        </p:blipFill>
        <p:spPr>
          <a:xfrm>
            <a:off x="3542670" y="2754752"/>
            <a:ext cx="2553330" cy="1436248"/>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351E2-F425-4B74-B526-F1801A9032C7}"/>
              </a:ext>
            </a:extLst>
          </p:cNvPr>
          <p:cNvSpPr>
            <a:spLocks noGrp="1"/>
          </p:cNvSpPr>
          <p:nvPr>
            <p:ph type="title"/>
          </p:nvPr>
        </p:nvSpPr>
        <p:spPr>
          <a:xfrm>
            <a:off x="166687" y="304800"/>
            <a:ext cx="6934200" cy="350838"/>
          </a:xfrm>
        </p:spPr>
        <p:txBody>
          <a:bodyPr>
            <a:noAutofit/>
          </a:bodyPr>
          <a:lstStyle/>
          <a:p>
            <a:pPr algn="l"/>
            <a:br>
              <a:rPr lang="en-US" sz="3600" dirty="0">
                <a:solidFill>
                  <a:srgbClr val="C00000"/>
                </a:solidFill>
              </a:rPr>
            </a:br>
            <a:r>
              <a:rPr lang="en-US" sz="3600" dirty="0">
                <a:solidFill>
                  <a:srgbClr val="C00000"/>
                </a:solidFill>
              </a:rPr>
              <a:t>Membership operators</a:t>
            </a:r>
            <a:br>
              <a:rPr lang="en-US" sz="3600" dirty="0">
                <a:solidFill>
                  <a:srgbClr val="C00000"/>
                </a:solidFill>
              </a:rPr>
            </a:br>
            <a:endParaRPr lang="en-US" sz="3600" dirty="0"/>
          </a:p>
        </p:txBody>
      </p:sp>
      <p:pic>
        <p:nvPicPr>
          <p:cNvPr id="5" name="Picture 4">
            <a:extLst>
              <a:ext uri="{FF2B5EF4-FFF2-40B4-BE49-F238E27FC236}">
                <a16:creationId xmlns:a16="http://schemas.microsoft.com/office/drawing/2014/main" id="{BE0E86F4-992F-4C81-BAEA-0966A284C8BD}"/>
              </a:ext>
            </a:extLst>
          </p:cNvPr>
          <p:cNvPicPr>
            <a:picLocks noChangeAspect="1"/>
          </p:cNvPicPr>
          <p:nvPr/>
        </p:nvPicPr>
        <p:blipFill>
          <a:blip r:embed="rId2"/>
          <a:stretch>
            <a:fillRect/>
          </a:stretch>
        </p:blipFill>
        <p:spPr>
          <a:xfrm>
            <a:off x="304800" y="865188"/>
            <a:ext cx="8165499" cy="1847850"/>
          </a:xfrm>
          <a:prstGeom prst="rect">
            <a:avLst/>
          </a:prstGeom>
        </p:spPr>
      </p:pic>
      <p:pic>
        <p:nvPicPr>
          <p:cNvPr id="3" name="Picture 2">
            <a:extLst>
              <a:ext uri="{FF2B5EF4-FFF2-40B4-BE49-F238E27FC236}">
                <a16:creationId xmlns:a16="http://schemas.microsoft.com/office/drawing/2014/main" id="{0CEAD75D-BF8C-4CAA-B4FD-016CF64D1189}"/>
              </a:ext>
            </a:extLst>
          </p:cNvPr>
          <p:cNvPicPr>
            <a:picLocks noChangeAspect="1"/>
          </p:cNvPicPr>
          <p:nvPr/>
        </p:nvPicPr>
        <p:blipFill>
          <a:blip r:embed="rId3"/>
          <a:stretch>
            <a:fillRect/>
          </a:stretch>
        </p:blipFill>
        <p:spPr>
          <a:xfrm>
            <a:off x="393529" y="2922588"/>
            <a:ext cx="8126347" cy="3070224"/>
          </a:xfrm>
          <a:prstGeom prst="rect">
            <a:avLst/>
          </a:prstGeom>
        </p:spPr>
      </p:pic>
    </p:spTree>
    <p:extLst>
      <p:ext uri="{BB962C8B-B14F-4D97-AF65-F5344CB8AC3E}">
        <p14:creationId xmlns:p14="http://schemas.microsoft.com/office/powerpoint/2010/main" val="2493219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5BDE2-6AED-44AD-A95A-D0D3C39BF1F8}"/>
              </a:ext>
            </a:extLst>
          </p:cNvPr>
          <p:cNvSpPr>
            <a:spLocks noGrp="1"/>
          </p:cNvSpPr>
          <p:nvPr>
            <p:ph type="title"/>
          </p:nvPr>
        </p:nvSpPr>
        <p:spPr>
          <a:xfrm>
            <a:off x="378537" y="457200"/>
            <a:ext cx="6934200" cy="350838"/>
          </a:xfrm>
        </p:spPr>
        <p:txBody>
          <a:bodyPr>
            <a:noAutofit/>
          </a:bodyPr>
          <a:lstStyle/>
          <a:p>
            <a:pPr algn="l"/>
            <a:br>
              <a:rPr lang="en-US" sz="3600" dirty="0">
                <a:solidFill>
                  <a:srgbClr val="C00000"/>
                </a:solidFill>
              </a:rPr>
            </a:br>
            <a:r>
              <a:rPr lang="en-US" sz="3600" dirty="0">
                <a:solidFill>
                  <a:srgbClr val="C00000"/>
                </a:solidFill>
              </a:rPr>
              <a:t>Bitwise Operators</a:t>
            </a:r>
            <a:br>
              <a:rPr lang="en-US" sz="3600" dirty="0">
                <a:solidFill>
                  <a:srgbClr val="C00000"/>
                </a:solidFill>
              </a:rPr>
            </a:br>
            <a:endParaRPr lang="en-US" sz="3600" dirty="0">
              <a:solidFill>
                <a:srgbClr val="C00000"/>
              </a:solidFill>
            </a:endParaRPr>
          </a:p>
        </p:txBody>
      </p:sp>
      <p:pic>
        <p:nvPicPr>
          <p:cNvPr id="5" name="Picture 4">
            <a:extLst>
              <a:ext uri="{FF2B5EF4-FFF2-40B4-BE49-F238E27FC236}">
                <a16:creationId xmlns:a16="http://schemas.microsoft.com/office/drawing/2014/main" id="{E159E3CC-C38A-45B1-86E7-6420CBA840DE}"/>
              </a:ext>
            </a:extLst>
          </p:cNvPr>
          <p:cNvPicPr>
            <a:picLocks noChangeAspect="1"/>
          </p:cNvPicPr>
          <p:nvPr/>
        </p:nvPicPr>
        <p:blipFill>
          <a:blip r:embed="rId2"/>
          <a:stretch>
            <a:fillRect/>
          </a:stretch>
        </p:blipFill>
        <p:spPr>
          <a:xfrm>
            <a:off x="378537" y="1142999"/>
            <a:ext cx="8308263" cy="2783957"/>
          </a:xfrm>
          <a:prstGeom prst="rect">
            <a:avLst/>
          </a:prstGeom>
        </p:spPr>
      </p:pic>
    </p:spTree>
    <p:extLst>
      <p:ext uri="{BB962C8B-B14F-4D97-AF65-F5344CB8AC3E}">
        <p14:creationId xmlns:p14="http://schemas.microsoft.com/office/powerpoint/2010/main" val="1171575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A587C-823F-4A57-B323-CC530E543064}"/>
              </a:ext>
            </a:extLst>
          </p:cNvPr>
          <p:cNvSpPr>
            <a:spLocks noGrp="1"/>
          </p:cNvSpPr>
          <p:nvPr>
            <p:ph type="title"/>
          </p:nvPr>
        </p:nvSpPr>
        <p:spPr>
          <a:xfrm>
            <a:off x="457200" y="380999"/>
            <a:ext cx="6934200" cy="350838"/>
          </a:xfrm>
        </p:spPr>
        <p:txBody>
          <a:bodyPr>
            <a:noAutofit/>
          </a:bodyPr>
          <a:lstStyle/>
          <a:p>
            <a:r>
              <a:rPr lang="en-US" altLang="en-US" sz="3600" dirty="0">
                <a:solidFill>
                  <a:srgbClr val="FF0000"/>
                </a:solidFill>
              </a:rPr>
              <a:t>Control statements</a:t>
            </a:r>
            <a:endParaRPr lang="en-US" sz="3600" dirty="0">
              <a:solidFill>
                <a:srgbClr val="FF0000"/>
              </a:solidFill>
            </a:endParaRPr>
          </a:p>
        </p:txBody>
      </p:sp>
      <p:sp>
        <p:nvSpPr>
          <p:cNvPr id="3" name="Content Placeholder 2">
            <a:extLst>
              <a:ext uri="{FF2B5EF4-FFF2-40B4-BE49-F238E27FC236}">
                <a16:creationId xmlns:a16="http://schemas.microsoft.com/office/drawing/2014/main" id="{565AFAC9-6C3A-4FFC-A8C1-7FF2EB5B54E5}"/>
              </a:ext>
            </a:extLst>
          </p:cNvPr>
          <p:cNvSpPr>
            <a:spLocks noGrp="1"/>
          </p:cNvSpPr>
          <p:nvPr>
            <p:ph idx="1"/>
          </p:nvPr>
        </p:nvSpPr>
        <p:spPr>
          <a:xfrm>
            <a:off x="457200" y="1295400"/>
            <a:ext cx="8229600" cy="4830763"/>
          </a:xfrm>
        </p:spPr>
        <p:txBody>
          <a:bodyPr/>
          <a:lstStyle/>
          <a:p>
            <a:pPr marL="0" indent="0">
              <a:buNone/>
            </a:pPr>
            <a:r>
              <a:rPr lang="en-US" dirty="0"/>
              <a:t>Control statements are used to control the flow of the execution of the program using:</a:t>
            </a:r>
          </a:p>
          <a:p>
            <a:r>
              <a:rPr lang="en-US" dirty="0"/>
              <a:t>Conditional Statements</a:t>
            </a:r>
          </a:p>
          <a:p>
            <a:r>
              <a:rPr lang="en-US" dirty="0"/>
              <a:t>Looping Statements</a:t>
            </a:r>
          </a:p>
          <a:p>
            <a:r>
              <a:rPr lang="en-US" dirty="0"/>
              <a:t>Jumping statements </a:t>
            </a:r>
          </a:p>
        </p:txBody>
      </p:sp>
    </p:spTree>
    <p:extLst>
      <p:ext uri="{BB962C8B-B14F-4D97-AF65-F5344CB8AC3E}">
        <p14:creationId xmlns:p14="http://schemas.microsoft.com/office/powerpoint/2010/main" val="2219224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EAF895-0079-4305-8A6B-6A1AD35C9BFA}"/>
              </a:ext>
            </a:extLst>
          </p:cNvPr>
          <p:cNvSpPr>
            <a:spLocks noGrp="1"/>
          </p:cNvSpPr>
          <p:nvPr>
            <p:ph type="title"/>
          </p:nvPr>
        </p:nvSpPr>
        <p:spPr>
          <a:xfrm>
            <a:off x="609600" y="304800"/>
            <a:ext cx="7772400" cy="1112838"/>
          </a:xfrm>
        </p:spPr>
        <p:txBody>
          <a:bodyPr>
            <a:normAutofit fontScale="90000"/>
          </a:bodyPr>
          <a:lstStyle/>
          <a:p>
            <a:r>
              <a:rPr lang="en-US" dirty="0">
                <a:solidFill>
                  <a:srgbClr val="C00000"/>
                </a:solidFill>
              </a:rPr>
              <a:t>Conditional Statements in Python</a:t>
            </a:r>
            <a:endParaRPr lang="en-US" dirty="0"/>
          </a:p>
        </p:txBody>
      </p:sp>
      <p:sp>
        <p:nvSpPr>
          <p:cNvPr id="5123" name="Content Placeholder 2">
            <a:extLst>
              <a:ext uri="{FF2B5EF4-FFF2-40B4-BE49-F238E27FC236}">
                <a16:creationId xmlns:a16="http://schemas.microsoft.com/office/drawing/2014/main" id="{B61EDE38-C732-481B-AD9F-DD0DC704D31F}"/>
              </a:ext>
            </a:extLst>
          </p:cNvPr>
          <p:cNvSpPr>
            <a:spLocks noGrp="1"/>
          </p:cNvSpPr>
          <p:nvPr>
            <p:ph idx="1"/>
          </p:nvPr>
        </p:nvSpPr>
        <p:spPr/>
        <p:txBody>
          <a:bodyPr>
            <a:normAutofit fontScale="92500" lnSpcReduction="20000"/>
          </a:bodyPr>
          <a:lstStyle/>
          <a:p>
            <a:pPr marL="0" indent="0">
              <a:buFont typeface="Arial" panose="020B0604020202020204" pitchFamily="34" charset="0"/>
              <a:buNone/>
            </a:pPr>
            <a:r>
              <a:rPr lang="en-US" altLang="en-US" dirty="0"/>
              <a:t>Syntax:</a:t>
            </a:r>
          </a:p>
          <a:p>
            <a:pPr marL="0" indent="0">
              <a:buFont typeface="Arial" panose="020B0604020202020204" pitchFamily="34" charset="0"/>
              <a:buNone/>
            </a:pPr>
            <a:r>
              <a:rPr lang="en-US" altLang="en-US" dirty="0"/>
              <a:t>A)</a:t>
            </a:r>
            <a:r>
              <a:rPr lang="en-US" altLang="en-US" dirty="0">
                <a:hlinkClick r:id="rId2" tooltip="Python IF...ELIF...ELSE Statements"/>
              </a:rPr>
              <a:t> if... statements</a:t>
            </a:r>
            <a:endParaRPr lang="en-US" altLang="en-US" dirty="0"/>
          </a:p>
          <a:p>
            <a:pPr marL="0" indent="0">
              <a:buFont typeface="Arial" panose="020B0604020202020204" pitchFamily="34" charset="0"/>
              <a:buNone/>
            </a:pPr>
            <a:r>
              <a:rPr lang="en-US" altLang="en-US" dirty="0"/>
              <a:t>if test expression:</a:t>
            </a:r>
          </a:p>
          <a:p>
            <a:pPr marL="0" indent="0">
              <a:buFont typeface="Arial" panose="020B0604020202020204" pitchFamily="34" charset="0"/>
              <a:buNone/>
            </a:pPr>
            <a:r>
              <a:rPr lang="en-US" altLang="en-US" dirty="0"/>
              <a:t>  statement(s)</a:t>
            </a:r>
          </a:p>
          <a:p>
            <a:pPr marL="0" indent="0">
              <a:buFont typeface="Arial" panose="020B0604020202020204" pitchFamily="34" charset="0"/>
              <a:buNone/>
            </a:pPr>
            <a:r>
              <a:rPr lang="en-US" altLang="en-US" dirty="0"/>
              <a:t>B)</a:t>
            </a:r>
            <a:r>
              <a:rPr lang="en-US" altLang="en-US" dirty="0">
                <a:hlinkClick r:id="rId2" tooltip="Python IF...ELIF...ELSE Statements"/>
              </a:rPr>
              <a:t> if...else statements</a:t>
            </a:r>
            <a:endParaRPr lang="en-US" altLang="en-US" dirty="0"/>
          </a:p>
          <a:p>
            <a:pPr marL="0" indent="0">
              <a:buFont typeface="Arial" panose="020B0604020202020204" pitchFamily="34" charset="0"/>
              <a:buNone/>
            </a:pPr>
            <a:r>
              <a:rPr lang="en-US" altLang="en-US" dirty="0"/>
              <a:t>if test expression: </a:t>
            </a:r>
          </a:p>
          <a:p>
            <a:pPr marL="0" indent="0">
              <a:buFont typeface="Arial" panose="020B0604020202020204" pitchFamily="34" charset="0"/>
              <a:buNone/>
            </a:pPr>
            <a:r>
              <a:rPr lang="en-US" altLang="en-US" dirty="0"/>
              <a:t>  Body of if </a:t>
            </a:r>
          </a:p>
          <a:p>
            <a:pPr marL="0" indent="0">
              <a:buFont typeface="Arial" panose="020B0604020202020204" pitchFamily="34" charset="0"/>
              <a:buNone/>
            </a:pPr>
            <a:r>
              <a:rPr lang="en-US" altLang="en-US" dirty="0"/>
              <a:t>else: </a:t>
            </a:r>
          </a:p>
          <a:p>
            <a:pPr marL="0" indent="0">
              <a:buFont typeface="Arial" panose="020B0604020202020204" pitchFamily="34" charset="0"/>
              <a:buNone/>
            </a:pPr>
            <a:r>
              <a:rPr lang="en-US" altLang="en-US" dirty="0"/>
              <a:t>  Body of else</a:t>
            </a:r>
          </a:p>
          <a:p>
            <a:pPr marL="0" indent="0">
              <a:buFont typeface="Arial" panose="020B0604020202020204" pitchFamily="34" charset="0"/>
              <a:buNone/>
            </a:pPr>
            <a:endParaRPr lang="en-US"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5A920E6A-443A-430E-B483-12CE2686FF8D}"/>
              </a:ext>
            </a:extLst>
          </p:cNvPr>
          <p:cNvSpPr>
            <a:spLocks noGrp="1"/>
          </p:cNvSpPr>
          <p:nvPr>
            <p:ph idx="1"/>
          </p:nvPr>
        </p:nvSpPr>
        <p:spPr>
          <a:xfrm>
            <a:off x="457200" y="381000"/>
            <a:ext cx="8229600" cy="5745163"/>
          </a:xfrm>
        </p:spPr>
        <p:txBody>
          <a:bodyPr/>
          <a:lstStyle/>
          <a:p>
            <a:pPr marL="0" indent="0">
              <a:buFont typeface="Arial" panose="020B0604020202020204" pitchFamily="34" charset="0"/>
              <a:buNone/>
            </a:pPr>
            <a:r>
              <a:rPr lang="en-US" altLang="en-US"/>
              <a:t>C ) </a:t>
            </a:r>
            <a:r>
              <a:rPr lang="en-US" altLang="en-US">
                <a:hlinkClick r:id="rId2" tooltip="Python IF...ELIF...ELSE Statements"/>
              </a:rPr>
              <a:t>if...elif statements</a:t>
            </a:r>
            <a:endParaRPr lang="en-US" altLang="en-US"/>
          </a:p>
          <a:p>
            <a:pPr marL="0" indent="0">
              <a:buFont typeface="Arial" panose="020B0604020202020204" pitchFamily="34" charset="0"/>
              <a:buNone/>
            </a:pPr>
            <a:r>
              <a:rPr lang="en-US" altLang="en-US"/>
              <a:t>if test expression: </a:t>
            </a:r>
          </a:p>
          <a:p>
            <a:pPr marL="0" indent="0">
              <a:buFont typeface="Arial" panose="020B0604020202020204" pitchFamily="34" charset="0"/>
              <a:buNone/>
            </a:pPr>
            <a:r>
              <a:rPr lang="en-US" altLang="en-US"/>
              <a:t> Body of if </a:t>
            </a:r>
          </a:p>
          <a:p>
            <a:pPr marL="0" indent="0">
              <a:buFont typeface="Arial" panose="020B0604020202020204" pitchFamily="34" charset="0"/>
              <a:buNone/>
            </a:pPr>
            <a:r>
              <a:rPr lang="en-US" altLang="en-US"/>
              <a:t>elif test expression:</a:t>
            </a:r>
          </a:p>
          <a:p>
            <a:pPr marL="0" indent="0">
              <a:buFont typeface="Arial" panose="020B0604020202020204" pitchFamily="34" charset="0"/>
              <a:buNone/>
            </a:pPr>
            <a:r>
              <a:rPr lang="en-US" altLang="en-US"/>
              <a:t>  Body of elif </a:t>
            </a:r>
          </a:p>
          <a:p>
            <a:pPr marL="0" indent="0">
              <a:buFont typeface="Arial" panose="020B0604020202020204" pitchFamily="34" charset="0"/>
              <a:buNone/>
            </a:pPr>
            <a:r>
              <a:rPr lang="en-US" altLang="en-US"/>
              <a:t>else: </a:t>
            </a:r>
          </a:p>
          <a:p>
            <a:pPr marL="0" indent="0">
              <a:buFont typeface="Arial" panose="020B0604020202020204" pitchFamily="34" charset="0"/>
              <a:buNone/>
            </a:pPr>
            <a:r>
              <a:rPr lang="en-US" altLang="en-US"/>
              <a:t> Body of else</a:t>
            </a:r>
            <a:endParaRPr lang="en-US" altLang="en-US" b="1"/>
          </a:p>
          <a:p>
            <a:pPr marL="0" indent="0">
              <a:buFont typeface="Arial" panose="020B0604020202020204" pitchFamily="34" charset="0"/>
              <a:buNone/>
            </a:pP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DD87D0-CB80-47B5-BB2C-FDBBFAD263D1}"/>
              </a:ext>
            </a:extLst>
          </p:cNvPr>
          <p:cNvSpPr>
            <a:spLocks noGrp="1"/>
          </p:cNvSpPr>
          <p:nvPr>
            <p:ph idx="1"/>
          </p:nvPr>
        </p:nvSpPr>
        <p:spPr>
          <a:xfrm>
            <a:off x="457200" y="685800"/>
            <a:ext cx="8229600" cy="6019800"/>
          </a:xfrm>
        </p:spPr>
        <p:txBody>
          <a:bodyPr>
            <a:normAutofit lnSpcReduction="10000"/>
          </a:bodyPr>
          <a:lstStyle/>
          <a:p>
            <a:pPr marL="0" indent="0">
              <a:buFont typeface="Arial" panose="020B0604020202020204" pitchFamily="34" charset="0"/>
              <a:buNone/>
              <a:defRPr/>
            </a:pPr>
            <a:r>
              <a:rPr lang="en-US" dirty="0"/>
              <a:t>D</a:t>
            </a:r>
            <a:r>
              <a:rPr lang="en-US" u="sng" dirty="0">
                <a:solidFill>
                  <a:schemeClr val="tx2">
                    <a:lumMod val="75000"/>
                  </a:schemeClr>
                </a:solidFill>
              </a:rPr>
              <a:t>) </a:t>
            </a:r>
            <a:r>
              <a:rPr lang="en-US" u="sng" dirty="0">
                <a:solidFill>
                  <a:schemeClr val="tx2">
                    <a:lumMod val="75000"/>
                  </a:schemeClr>
                </a:solidFill>
                <a:hlinkClick r:id="rId2" tooltip="Python IF...ELIF...ELSE Statements"/>
              </a:rPr>
              <a:t>N</a:t>
            </a:r>
            <a:r>
              <a:rPr lang="en-US" u="sng" dirty="0">
                <a:solidFill>
                  <a:schemeClr val="tx2">
                    <a:lumMod val="75000"/>
                  </a:schemeClr>
                </a:solidFill>
              </a:rPr>
              <a:t>ested </a:t>
            </a:r>
            <a:r>
              <a:rPr lang="en-US" altLang="en-US" u="sng" dirty="0">
                <a:solidFill>
                  <a:schemeClr val="tx2">
                    <a:lumMod val="75000"/>
                  </a:schemeClr>
                </a:solidFill>
                <a:hlinkClick r:id="rId2" tooltip="Python IF...ELIF...ELSE Statements"/>
              </a:rPr>
              <a:t>if statements</a:t>
            </a:r>
            <a:r>
              <a:rPr lang="en-US" altLang="en-US" u="sng" dirty="0">
                <a:solidFill>
                  <a:schemeClr val="tx2">
                    <a:lumMod val="75000"/>
                  </a:schemeClr>
                </a:solidFill>
              </a:rPr>
              <a:t>:</a:t>
            </a:r>
          </a:p>
          <a:p>
            <a:pPr marL="0" indent="0">
              <a:buFont typeface="Arial" panose="020B0604020202020204" pitchFamily="34" charset="0"/>
              <a:buNone/>
              <a:defRPr/>
            </a:pPr>
            <a:r>
              <a:rPr lang="en-US" altLang="en-US" dirty="0"/>
              <a:t>if statements inside if statements, this is called nested if statements</a:t>
            </a:r>
          </a:p>
          <a:p>
            <a:pPr marL="0" indent="0">
              <a:buFont typeface="Arial" panose="020B0604020202020204" pitchFamily="34" charset="0"/>
              <a:buNone/>
              <a:defRPr/>
            </a:pPr>
            <a:r>
              <a:rPr lang="en-US" altLang="en-US" sz="2800" dirty="0"/>
              <a:t>if test expression: </a:t>
            </a:r>
          </a:p>
          <a:p>
            <a:pPr marL="0" indent="0">
              <a:buFont typeface="Arial" panose="020B0604020202020204" pitchFamily="34" charset="0"/>
              <a:buNone/>
              <a:defRPr/>
            </a:pPr>
            <a:r>
              <a:rPr lang="en-US" altLang="en-US" sz="2800" dirty="0"/>
              <a:t>     Body of if </a:t>
            </a:r>
          </a:p>
          <a:p>
            <a:pPr marL="0" indent="0">
              <a:buFont typeface="Arial" panose="020B0604020202020204" pitchFamily="34" charset="0"/>
              <a:buNone/>
              <a:defRPr/>
            </a:pPr>
            <a:r>
              <a:rPr lang="en-US" altLang="en-US" sz="2800" dirty="0"/>
              <a:t>     if test expression:</a:t>
            </a:r>
          </a:p>
          <a:p>
            <a:pPr marL="0" indent="0">
              <a:buFont typeface="Arial" panose="020B0604020202020204" pitchFamily="34" charset="0"/>
              <a:buNone/>
              <a:defRPr/>
            </a:pPr>
            <a:r>
              <a:rPr lang="en-US" altLang="en-US" sz="2800" dirty="0"/>
              <a:t>            body of if</a:t>
            </a:r>
          </a:p>
          <a:p>
            <a:pPr marL="0" indent="0">
              <a:buFont typeface="Arial" panose="020B0604020202020204" pitchFamily="34" charset="0"/>
              <a:buNone/>
              <a:defRPr/>
            </a:pPr>
            <a:r>
              <a:rPr lang="en-US" altLang="en-US" sz="2800" dirty="0"/>
              <a:t>      else:</a:t>
            </a:r>
          </a:p>
          <a:p>
            <a:pPr marL="0" indent="0">
              <a:buFont typeface="Arial" panose="020B0604020202020204" pitchFamily="34" charset="0"/>
              <a:buNone/>
              <a:defRPr/>
            </a:pPr>
            <a:r>
              <a:rPr lang="en-US" altLang="en-US" sz="2800" dirty="0"/>
              <a:t>             body of else</a:t>
            </a:r>
          </a:p>
          <a:p>
            <a:pPr marL="0" indent="0">
              <a:buFont typeface="Arial" panose="020B0604020202020204" pitchFamily="34" charset="0"/>
              <a:buNone/>
              <a:defRPr/>
            </a:pPr>
            <a:r>
              <a:rPr lang="en-US" altLang="en-US" sz="2800" dirty="0"/>
              <a:t>else:</a:t>
            </a:r>
          </a:p>
          <a:p>
            <a:pPr marL="0" indent="0">
              <a:buFont typeface="Arial" panose="020B0604020202020204" pitchFamily="34" charset="0"/>
              <a:buNone/>
              <a:defRPr/>
            </a:pPr>
            <a:r>
              <a:rPr lang="en-US" altLang="en-US" sz="2800" dirty="0"/>
              <a:t>       body of else</a:t>
            </a:r>
            <a:endParaRPr lang="en-US" altLang="en-US" dirty="0"/>
          </a:p>
          <a:p>
            <a:pPr marL="0" indent="0">
              <a:buFont typeface="Arial" panose="020B0604020202020204" pitchFamily="34" charset="0"/>
              <a:buNone/>
              <a:defRPr/>
            </a:pPr>
            <a:r>
              <a:rPr lang="en-US" altLang="en-US" dirty="0"/>
              <a:t>     </a:t>
            </a:r>
          </a:p>
          <a:p>
            <a:pPr marL="0" indent="0">
              <a:buFont typeface="Arial" panose="020B0604020202020204" pitchFamily="34" charset="0"/>
              <a:buNone/>
              <a:defRPr/>
            </a:pPr>
            <a:endParaRPr lang="en-US" altLang="en-US" dirty="0"/>
          </a:p>
          <a:p>
            <a:pPr marL="0" indent="0">
              <a:buFont typeface="Arial" panose="020B0604020202020204" pitchFamily="34" charset="0"/>
              <a:buNone/>
              <a:defRPr/>
            </a:pPr>
            <a:endParaRPr lang="en-US" altLang="en-US" u="sng" dirty="0">
              <a:solidFill>
                <a:schemeClr val="tx2">
                  <a:lumMod val="75000"/>
                </a:schemeClr>
              </a:solidFill>
            </a:endParaRPr>
          </a:p>
          <a:p>
            <a:pPr marL="0" indent="0">
              <a:buFont typeface="Arial" panose="020B0604020202020204" pitchFamily="34" charset="0"/>
              <a:buNone/>
              <a:defRP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58E2-7E38-46B3-A686-FFD49A1AB359}"/>
              </a:ext>
            </a:extLst>
          </p:cNvPr>
          <p:cNvSpPr>
            <a:spLocks noGrp="1"/>
          </p:cNvSpPr>
          <p:nvPr>
            <p:ph type="title"/>
          </p:nvPr>
        </p:nvSpPr>
        <p:spPr>
          <a:xfrm>
            <a:off x="457200" y="194188"/>
            <a:ext cx="7848600" cy="644012"/>
          </a:xfrm>
        </p:spPr>
        <p:txBody>
          <a:bodyPr>
            <a:normAutofit/>
          </a:bodyPr>
          <a:lstStyle/>
          <a:p>
            <a:pPr algn="l"/>
            <a:r>
              <a:rPr lang="en-US" sz="3600" dirty="0">
                <a:solidFill>
                  <a:srgbClr val="C00000"/>
                </a:solidFill>
              </a:rPr>
              <a:t>Example</a:t>
            </a:r>
          </a:p>
        </p:txBody>
      </p:sp>
      <p:pic>
        <p:nvPicPr>
          <p:cNvPr id="4" name="Picture 3">
            <a:extLst>
              <a:ext uri="{FF2B5EF4-FFF2-40B4-BE49-F238E27FC236}">
                <a16:creationId xmlns:a16="http://schemas.microsoft.com/office/drawing/2014/main" id="{4E6262A7-96AF-467C-888D-395D0574A8C6}"/>
              </a:ext>
            </a:extLst>
          </p:cNvPr>
          <p:cNvPicPr>
            <a:picLocks noChangeAspect="1"/>
          </p:cNvPicPr>
          <p:nvPr/>
        </p:nvPicPr>
        <p:blipFill>
          <a:blip r:embed="rId2"/>
          <a:stretch>
            <a:fillRect/>
          </a:stretch>
        </p:blipFill>
        <p:spPr>
          <a:xfrm>
            <a:off x="876300" y="1100137"/>
            <a:ext cx="7848600" cy="4945832"/>
          </a:xfrm>
          <a:prstGeom prst="rect">
            <a:avLst/>
          </a:prstGeom>
        </p:spPr>
      </p:pic>
    </p:spTree>
    <p:extLst>
      <p:ext uri="{BB962C8B-B14F-4D97-AF65-F5344CB8AC3E}">
        <p14:creationId xmlns:p14="http://schemas.microsoft.com/office/powerpoint/2010/main" val="3999474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8183-C7AF-4770-A6FD-0825850211E6}"/>
              </a:ext>
            </a:extLst>
          </p:cNvPr>
          <p:cNvSpPr>
            <a:spLocks noGrp="1"/>
          </p:cNvSpPr>
          <p:nvPr>
            <p:ph type="title"/>
          </p:nvPr>
        </p:nvSpPr>
        <p:spPr>
          <a:xfrm>
            <a:off x="457200" y="609600"/>
            <a:ext cx="6934200" cy="808038"/>
          </a:xfrm>
        </p:spPr>
        <p:txBody>
          <a:bodyPr>
            <a:normAutofit/>
          </a:bodyPr>
          <a:lstStyle/>
          <a:p>
            <a:pPr algn="l"/>
            <a:r>
              <a:rPr lang="en-US" sz="4000" dirty="0">
                <a:solidFill>
                  <a:srgbClr val="C00000"/>
                </a:solidFill>
              </a:rPr>
              <a:t>Note</a:t>
            </a:r>
          </a:p>
        </p:txBody>
      </p:sp>
      <p:sp>
        <p:nvSpPr>
          <p:cNvPr id="3" name="Content Placeholder 2">
            <a:extLst>
              <a:ext uri="{FF2B5EF4-FFF2-40B4-BE49-F238E27FC236}">
                <a16:creationId xmlns:a16="http://schemas.microsoft.com/office/drawing/2014/main" id="{912517F8-7DDE-4236-8396-0ACC82896849}"/>
              </a:ext>
            </a:extLst>
          </p:cNvPr>
          <p:cNvSpPr>
            <a:spLocks noGrp="1"/>
          </p:cNvSpPr>
          <p:nvPr>
            <p:ph idx="1"/>
          </p:nvPr>
        </p:nvSpPr>
        <p:spPr>
          <a:xfrm>
            <a:off x="457200" y="1600200"/>
            <a:ext cx="8534400" cy="4525963"/>
          </a:xfrm>
        </p:spPr>
        <p:txBody>
          <a:bodyPr>
            <a:normAutofit/>
          </a:bodyPr>
          <a:lstStyle/>
          <a:p>
            <a:pPr marL="0" indent="0">
              <a:buNone/>
            </a:pPr>
            <a:r>
              <a:rPr lang="en-US" sz="2800" dirty="0"/>
              <a:t>Python language does not have any switch statements. But you can Implement switch statement using Dictionary of Strings. </a:t>
            </a:r>
          </a:p>
        </p:txBody>
      </p:sp>
    </p:spTree>
    <p:extLst>
      <p:ext uri="{BB962C8B-B14F-4D97-AF65-F5344CB8AC3E}">
        <p14:creationId xmlns:p14="http://schemas.microsoft.com/office/powerpoint/2010/main" val="2027054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E894FC-90BE-4FA7-953D-784E1EB81AD7}"/>
              </a:ext>
            </a:extLst>
          </p:cNvPr>
          <p:cNvPicPr>
            <a:picLocks noChangeAspect="1"/>
          </p:cNvPicPr>
          <p:nvPr/>
        </p:nvPicPr>
        <p:blipFill>
          <a:blip r:embed="rId2"/>
          <a:stretch>
            <a:fillRect/>
          </a:stretch>
        </p:blipFill>
        <p:spPr>
          <a:xfrm>
            <a:off x="1081087" y="1438275"/>
            <a:ext cx="6981825" cy="3981450"/>
          </a:xfrm>
          <a:prstGeom prst="rect">
            <a:avLst/>
          </a:prstGeom>
        </p:spPr>
      </p:pic>
      <p:pic>
        <p:nvPicPr>
          <p:cNvPr id="3" name="Picture 2">
            <a:extLst>
              <a:ext uri="{FF2B5EF4-FFF2-40B4-BE49-F238E27FC236}">
                <a16:creationId xmlns:a16="http://schemas.microsoft.com/office/drawing/2014/main" id="{9B2EF773-A5C3-4319-9A03-9B7DD49BE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876800"/>
            <a:ext cx="1971675" cy="1590675"/>
          </a:xfrm>
          <a:prstGeom prst="rect">
            <a:avLst/>
          </a:prstGeom>
        </p:spPr>
      </p:pic>
    </p:spTree>
    <p:extLst>
      <p:ext uri="{BB962C8B-B14F-4D97-AF65-F5344CB8AC3E}">
        <p14:creationId xmlns:p14="http://schemas.microsoft.com/office/powerpoint/2010/main" val="4217374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D093-6A89-4A6D-8876-F073DFBEE617}"/>
              </a:ext>
            </a:extLst>
          </p:cNvPr>
          <p:cNvSpPr>
            <a:spLocks noGrp="1"/>
          </p:cNvSpPr>
          <p:nvPr>
            <p:ph type="title"/>
          </p:nvPr>
        </p:nvSpPr>
        <p:spPr>
          <a:xfrm>
            <a:off x="304800" y="228600"/>
            <a:ext cx="7086600" cy="762000"/>
          </a:xfrm>
        </p:spPr>
        <p:txBody>
          <a:bodyPr>
            <a:normAutofit/>
          </a:bodyPr>
          <a:lstStyle/>
          <a:p>
            <a:pPr algn="l"/>
            <a:r>
              <a:rPr lang="en-US" sz="4000" dirty="0">
                <a:solidFill>
                  <a:srgbClr val="C00000"/>
                </a:solidFill>
              </a:rPr>
              <a:t>For loop</a:t>
            </a:r>
          </a:p>
        </p:txBody>
      </p:sp>
      <p:sp>
        <p:nvSpPr>
          <p:cNvPr id="3" name="Content Placeholder 2">
            <a:extLst>
              <a:ext uri="{FF2B5EF4-FFF2-40B4-BE49-F238E27FC236}">
                <a16:creationId xmlns:a16="http://schemas.microsoft.com/office/drawing/2014/main" id="{CED684A8-9287-4293-81EC-98D5BAD368F0}"/>
              </a:ext>
            </a:extLst>
          </p:cNvPr>
          <p:cNvSpPr>
            <a:spLocks noGrp="1"/>
          </p:cNvSpPr>
          <p:nvPr>
            <p:ph sz="half" idx="1"/>
          </p:nvPr>
        </p:nvSpPr>
        <p:spPr>
          <a:xfrm>
            <a:off x="283698" y="1166018"/>
            <a:ext cx="4038600" cy="4525963"/>
          </a:xfrm>
        </p:spPr>
        <p:txBody>
          <a:bodyPr>
            <a:normAutofit/>
          </a:bodyPr>
          <a:lstStyle/>
          <a:p>
            <a:pPr marL="0" indent="0">
              <a:buNone/>
            </a:pPr>
            <a:r>
              <a:rPr lang="en-US" altLang="en-US" sz="2800" dirty="0">
                <a:latin typeface="+mj-lt"/>
              </a:rPr>
              <a:t>“for”</a:t>
            </a:r>
            <a:r>
              <a:rPr lang="en-US" altLang="en-US" sz="2800" dirty="0">
                <a:solidFill>
                  <a:srgbClr val="000000"/>
                </a:solidFill>
                <a:latin typeface="+mj-lt"/>
              </a:rPr>
              <a:t> loop is used for iterating over a sequence.</a:t>
            </a:r>
          </a:p>
          <a:p>
            <a:pPr marL="0" indent="0">
              <a:buNone/>
            </a:pPr>
            <a:r>
              <a:rPr lang="en-US" altLang="en-US" sz="2800" dirty="0">
                <a:solidFill>
                  <a:srgbClr val="000000"/>
                </a:solidFill>
                <a:latin typeface="+mj-lt"/>
              </a:rPr>
              <a:t>Syntax:</a:t>
            </a:r>
          </a:p>
          <a:p>
            <a:pPr marL="0" indent="0">
              <a:buNone/>
            </a:pPr>
            <a:r>
              <a:rPr lang="en-US" altLang="en-US" sz="2400" dirty="0">
                <a:solidFill>
                  <a:srgbClr val="000000"/>
                </a:solidFill>
                <a:highlight>
                  <a:srgbClr val="FFFF00"/>
                </a:highlight>
                <a:latin typeface="+mj-lt"/>
              </a:rPr>
              <a:t>for </a:t>
            </a:r>
            <a:r>
              <a:rPr lang="en-US" altLang="en-US" sz="2400" dirty="0" err="1">
                <a:solidFill>
                  <a:srgbClr val="000000"/>
                </a:solidFill>
                <a:highlight>
                  <a:srgbClr val="FFFF00"/>
                </a:highlight>
                <a:latin typeface="+mj-lt"/>
              </a:rPr>
              <a:t>iteration_variable</a:t>
            </a:r>
            <a:r>
              <a:rPr lang="en-US" altLang="en-US" sz="2400" dirty="0">
                <a:solidFill>
                  <a:srgbClr val="000000"/>
                </a:solidFill>
                <a:highlight>
                  <a:srgbClr val="FFFF00"/>
                </a:highlight>
                <a:latin typeface="+mj-lt"/>
              </a:rPr>
              <a:t> in sequence:    </a:t>
            </a:r>
          </a:p>
          <a:p>
            <a:pPr marL="0" indent="0">
              <a:buNone/>
            </a:pPr>
            <a:r>
              <a:rPr lang="en-US" altLang="en-US" sz="2800" dirty="0">
                <a:solidFill>
                  <a:srgbClr val="000000"/>
                </a:solidFill>
                <a:highlight>
                  <a:srgbClr val="FFFF00"/>
                </a:highlight>
                <a:latin typeface="+mj-lt"/>
              </a:rPr>
              <a:t>    </a:t>
            </a:r>
            <a:r>
              <a:rPr lang="en-US" altLang="en-US" sz="2400" dirty="0">
                <a:solidFill>
                  <a:srgbClr val="000000"/>
                </a:solidFill>
                <a:highlight>
                  <a:srgbClr val="FFFF00"/>
                </a:highlight>
                <a:latin typeface="+mj-lt"/>
              </a:rPr>
              <a:t>statement(s) </a:t>
            </a:r>
          </a:p>
          <a:p>
            <a:pPr marL="0" indent="0">
              <a:buNone/>
            </a:pPr>
            <a:r>
              <a:rPr lang="en-US" altLang="en-US" sz="2800" dirty="0">
                <a:solidFill>
                  <a:srgbClr val="000000"/>
                </a:solidFill>
                <a:latin typeface="+mj-lt"/>
              </a:rPr>
              <a:t>Sequence can be string, list, tuple, dictionary or range() function.</a:t>
            </a:r>
          </a:p>
        </p:txBody>
      </p:sp>
      <p:sp>
        <p:nvSpPr>
          <p:cNvPr id="4" name="Content Placeholder 3">
            <a:extLst>
              <a:ext uri="{FF2B5EF4-FFF2-40B4-BE49-F238E27FC236}">
                <a16:creationId xmlns:a16="http://schemas.microsoft.com/office/drawing/2014/main" id="{ECF642BE-CDE5-4BB9-A6AB-0D4F81045228}"/>
              </a:ext>
            </a:extLst>
          </p:cNvPr>
          <p:cNvSpPr>
            <a:spLocks noGrp="1"/>
          </p:cNvSpPr>
          <p:nvPr>
            <p:ph sz="half" idx="2"/>
          </p:nvPr>
        </p:nvSpPr>
        <p:spPr>
          <a:xfrm>
            <a:off x="4648202" y="1166018"/>
            <a:ext cx="4343400" cy="4525963"/>
          </a:xfrm>
        </p:spPr>
        <p:txBody>
          <a:bodyPr>
            <a:normAutofit/>
          </a:bodyPr>
          <a:lstStyle/>
          <a:p>
            <a:pPr marL="0" indent="0" algn="just">
              <a:buNone/>
            </a:pPr>
            <a:r>
              <a:rPr lang="en-US" sz="2400" dirty="0"/>
              <a:t>Let's consider a situation where you have a list of names and you want to greet each person in the list using a for loop in Python:</a:t>
            </a:r>
          </a:p>
        </p:txBody>
      </p:sp>
      <p:pic>
        <p:nvPicPr>
          <p:cNvPr id="5" name="Picture 4">
            <a:extLst>
              <a:ext uri="{FF2B5EF4-FFF2-40B4-BE49-F238E27FC236}">
                <a16:creationId xmlns:a16="http://schemas.microsoft.com/office/drawing/2014/main" id="{28C7E873-C37B-4DDE-B4E7-A2E94B605CD6}"/>
              </a:ext>
            </a:extLst>
          </p:cNvPr>
          <p:cNvPicPr>
            <a:picLocks noChangeAspect="1"/>
          </p:cNvPicPr>
          <p:nvPr/>
        </p:nvPicPr>
        <p:blipFill>
          <a:blip r:embed="rId2"/>
          <a:stretch>
            <a:fillRect/>
          </a:stretch>
        </p:blipFill>
        <p:spPr>
          <a:xfrm>
            <a:off x="3910232" y="2924174"/>
            <a:ext cx="5143502" cy="2943225"/>
          </a:xfrm>
          <a:prstGeom prst="rect">
            <a:avLst/>
          </a:prstGeom>
        </p:spPr>
      </p:pic>
    </p:spTree>
    <p:extLst>
      <p:ext uri="{BB962C8B-B14F-4D97-AF65-F5344CB8AC3E}">
        <p14:creationId xmlns:p14="http://schemas.microsoft.com/office/powerpoint/2010/main" val="3159503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1E931D-5023-4DBA-959B-D4CD1B9DE6C9}"/>
              </a:ext>
            </a:extLst>
          </p:cNvPr>
          <p:cNvSpPr>
            <a:spLocks noGrp="1"/>
          </p:cNvSpPr>
          <p:nvPr>
            <p:ph idx="1"/>
          </p:nvPr>
        </p:nvSpPr>
        <p:spPr/>
        <p:txBody>
          <a:bodyPr>
            <a:normAutofit/>
          </a:bodyPr>
          <a:lstStyle/>
          <a:p>
            <a:pPr marL="0" indent="0">
              <a:buNone/>
              <a:defRPr/>
            </a:pPr>
            <a:r>
              <a:rPr lang="en-US" sz="2400" b="1" dirty="0"/>
              <a:t>Desktop applications </a:t>
            </a:r>
            <a:r>
              <a:rPr lang="en-US" sz="2400" dirty="0"/>
              <a:t>(</a:t>
            </a:r>
            <a:r>
              <a:rPr lang="en-US" sz="2400" dirty="0" err="1"/>
              <a:t>Tkinter</a:t>
            </a:r>
            <a:r>
              <a:rPr lang="en-US" sz="2400" dirty="0"/>
              <a:t> library, toolkits such as the </a:t>
            </a:r>
            <a:r>
              <a:rPr lang="en-US" sz="2400" dirty="0" err="1"/>
              <a:t>wxWidgets</a:t>
            </a:r>
            <a:r>
              <a:rPr lang="en-US" sz="2400" dirty="0"/>
              <a:t>, </a:t>
            </a:r>
            <a:r>
              <a:rPr lang="en-US" sz="2400" dirty="0" err="1"/>
              <a:t>Kivy</a:t>
            </a:r>
            <a:r>
              <a:rPr lang="en-US" sz="2400" dirty="0"/>
              <a:t>, PYQT)</a:t>
            </a:r>
          </a:p>
          <a:p>
            <a:pPr marL="0" indent="0">
              <a:buNone/>
              <a:defRPr/>
            </a:pPr>
            <a:endParaRPr lang="en-US" sz="2400" dirty="0"/>
          </a:p>
          <a:p>
            <a:pPr marL="0" indent="0">
              <a:buFont typeface="Arial" panose="020B0604020202020204" pitchFamily="34" charset="0"/>
              <a:buNone/>
              <a:defRPr/>
            </a:pPr>
            <a:endParaRPr lang="en-US" dirty="0"/>
          </a:p>
          <a:p>
            <a:pPr>
              <a:defRPr/>
            </a:pPr>
            <a:endParaRPr lang="en-US" dirty="0"/>
          </a:p>
        </p:txBody>
      </p:sp>
      <p:sp>
        <p:nvSpPr>
          <p:cNvPr id="4" name="Title 3">
            <a:extLst>
              <a:ext uri="{FF2B5EF4-FFF2-40B4-BE49-F238E27FC236}">
                <a16:creationId xmlns:a16="http://schemas.microsoft.com/office/drawing/2014/main" id="{B97660FB-A748-456C-A7A6-2C9F5A38E36C}"/>
              </a:ext>
            </a:extLst>
          </p:cNvPr>
          <p:cNvSpPr>
            <a:spLocks noGrp="1"/>
          </p:cNvSpPr>
          <p:nvPr>
            <p:ph type="title"/>
          </p:nvPr>
        </p:nvSpPr>
        <p:spPr>
          <a:xfrm>
            <a:off x="457200" y="152400"/>
            <a:ext cx="8229600" cy="1265238"/>
          </a:xfrm>
        </p:spPr>
        <p:txBody>
          <a:bodyPr>
            <a:normAutofit/>
          </a:bodyPr>
          <a:lstStyle/>
          <a:p>
            <a:pPr algn="l"/>
            <a:r>
              <a:rPr lang="en-US" sz="3600" dirty="0">
                <a:solidFill>
                  <a:srgbClr val="C00000"/>
                </a:solidFill>
              </a:rPr>
              <a:t>We can develop applications using Python:</a:t>
            </a:r>
          </a:p>
        </p:txBody>
      </p:sp>
      <p:pic>
        <p:nvPicPr>
          <p:cNvPr id="2" name="Picture 1">
            <a:extLst>
              <a:ext uri="{FF2B5EF4-FFF2-40B4-BE49-F238E27FC236}">
                <a16:creationId xmlns:a16="http://schemas.microsoft.com/office/drawing/2014/main" id="{2C960771-D9C5-4E73-93A0-F2166BD5595E}"/>
              </a:ext>
            </a:extLst>
          </p:cNvPr>
          <p:cNvPicPr>
            <a:picLocks noChangeAspect="1"/>
          </p:cNvPicPr>
          <p:nvPr/>
        </p:nvPicPr>
        <p:blipFill>
          <a:blip r:embed="rId2"/>
          <a:stretch>
            <a:fillRect/>
          </a:stretch>
        </p:blipFill>
        <p:spPr>
          <a:xfrm>
            <a:off x="240014" y="2590800"/>
            <a:ext cx="4038600" cy="2257440"/>
          </a:xfrm>
          <a:prstGeom prst="rect">
            <a:avLst/>
          </a:prstGeom>
        </p:spPr>
      </p:pic>
      <p:pic>
        <p:nvPicPr>
          <p:cNvPr id="6" name="Picture 5">
            <a:extLst>
              <a:ext uri="{FF2B5EF4-FFF2-40B4-BE49-F238E27FC236}">
                <a16:creationId xmlns:a16="http://schemas.microsoft.com/office/drawing/2014/main" id="{46605BC4-5FA6-4927-9787-9F4E3115B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298" y="2590800"/>
            <a:ext cx="4904952" cy="225744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6C7A-3357-4E30-8F29-BBF18F4A1947}"/>
              </a:ext>
            </a:extLst>
          </p:cNvPr>
          <p:cNvSpPr>
            <a:spLocks noGrp="1"/>
          </p:cNvSpPr>
          <p:nvPr>
            <p:ph type="title"/>
          </p:nvPr>
        </p:nvSpPr>
        <p:spPr>
          <a:xfrm>
            <a:off x="152400" y="152400"/>
            <a:ext cx="7239000" cy="914400"/>
          </a:xfrm>
        </p:spPr>
        <p:txBody>
          <a:bodyPr>
            <a:normAutofit/>
          </a:bodyPr>
          <a:lstStyle/>
          <a:p>
            <a:pPr algn="l"/>
            <a:r>
              <a:rPr lang="en-US" sz="3600" dirty="0">
                <a:solidFill>
                  <a:srgbClr val="C00000"/>
                </a:solidFill>
              </a:rPr>
              <a:t>While Loop</a:t>
            </a:r>
          </a:p>
        </p:txBody>
      </p:sp>
      <p:sp>
        <p:nvSpPr>
          <p:cNvPr id="3" name="Content Placeholder 2">
            <a:extLst>
              <a:ext uri="{FF2B5EF4-FFF2-40B4-BE49-F238E27FC236}">
                <a16:creationId xmlns:a16="http://schemas.microsoft.com/office/drawing/2014/main" id="{685479E9-A43A-4205-B2C9-EE72DA9AC532}"/>
              </a:ext>
            </a:extLst>
          </p:cNvPr>
          <p:cNvSpPr>
            <a:spLocks noGrp="1"/>
          </p:cNvSpPr>
          <p:nvPr>
            <p:ph sz="half" idx="1"/>
          </p:nvPr>
        </p:nvSpPr>
        <p:spPr>
          <a:xfrm>
            <a:off x="152399" y="1166018"/>
            <a:ext cx="4343401" cy="4525963"/>
          </a:xfrm>
        </p:spPr>
        <p:txBody>
          <a:bodyPr>
            <a:normAutofit/>
          </a:bodyPr>
          <a:lstStyle/>
          <a:p>
            <a:pPr marL="0" indent="0" algn="just">
              <a:buNone/>
            </a:pPr>
            <a:r>
              <a:rPr lang="en-US" sz="2400" dirty="0">
                <a:solidFill>
                  <a:srgbClr val="0070C0"/>
                </a:solidFill>
              </a:rPr>
              <a:t>The While Loop is a type of entry-level control statement that can be used for executing a set of code repeatedly based on a condition. </a:t>
            </a:r>
          </a:p>
          <a:p>
            <a:pPr marL="0" indent="0" algn="just">
              <a:buNone/>
            </a:pPr>
            <a:r>
              <a:rPr lang="en-US" dirty="0"/>
              <a:t>Syntax:</a:t>
            </a:r>
          </a:p>
          <a:p>
            <a:pPr marL="0" indent="0" algn="just">
              <a:buNone/>
            </a:pPr>
            <a:r>
              <a:rPr lang="en-US" dirty="0">
                <a:highlight>
                  <a:srgbClr val="FFFF00"/>
                </a:highlight>
              </a:rPr>
              <a:t>while expression:</a:t>
            </a:r>
          </a:p>
          <a:p>
            <a:pPr marL="0" indent="0" algn="just">
              <a:buNone/>
            </a:pPr>
            <a:r>
              <a:rPr lang="en-US" dirty="0">
                <a:highlight>
                  <a:srgbClr val="FFFF00"/>
                </a:highlight>
              </a:rPr>
              <a:t>	body of the loop</a:t>
            </a:r>
          </a:p>
        </p:txBody>
      </p:sp>
      <p:sp>
        <p:nvSpPr>
          <p:cNvPr id="4" name="Content Placeholder 3">
            <a:extLst>
              <a:ext uri="{FF2B5EF4-FFF2-40B4-BE49-F238E27FC236}">
                <a16:creationId xmlns:a16="http://schemas.microsoft.com/office/drawing/2014/main" id="{2E010B60-392B-4FB5-9960-A4F4AFA22B54}"/>
              </a:ext>
            </a:extLst>
          </p:cNvPr>
          <p:cNvSpPr>
            <a:spLocks noGrp="1"/>
          </p:cNvSpPr>
          <p:nvPr>
            <p:ph sz="half" idx="2"/>
          </p:nvPr>
        </p:nvSpPr>
        <p:spPr>
          <a:xfrm>
            <a:off x="4800600" y="1162501"/>
            <a:ext cx="4038600" cy="4525963"/>
          </a:xfrm>
        </p:spPr>
        <p:txBody>
          <a:bodyPr>
            <a:normAutofit/>
          </a:bodyPr>
          <a:lstStyle/>
          <a:p>
            <a:pPr marL="0" indent="0" algn="just">
              <a:buNone/>
            </a:pPr>
            <a:r>
              <a:rPr lang="en-US" sz="2000" dirty="0"/>
              <a:t>Let's consider a situation where you want to calculate the number of years it takes for a bank account balance to reach a certain target amount with a given annual interest rate, assuming you deposit a fixed amount every month. </a:t>
            </a:r>
          </a:p>
          <a:p>
            <a:pPr marL="0" indent="0" algn="just">
              <a:buNone/>
            </a:pPr>
            <a:r>
              <a:rPr lang="en-US" sz="2000" dirty="0"/>
              <a:t>We'll use a while loop to keep adding the monthly deposit and interest to the balance until it reaches the target amount.</a:t>
            </a:r>
          </a:p>
        </p:txBody>
      </p:sp>
      <p:sp>
        <p:nvSpPr>
          <p:cNvPr id="5" name="TextBox 4">
            <a:extLst>
              <a:ext uri="{FF2B5EF4-FFF2-40B4-BE49-F238E27FC236}">
                <a16:creationId xmlns:a16="http://schemas.microsoft.com/office/drawing/2014/main" id="{C01A50D6-549B-43D2-9CC2-7CA2CADE0B47}"/>
              </a:ext>
            </a:extLst>
          </p:cNvPr>
          <p:cNvSpPr txBox="1"/>
          <p:nvPr/>
        </p:nvSpPr>
        <p:spPr>
          <a:xfrm>
            <a:off x="152399" y="5334000"/>
            <a:ext cx="4648201" cy="830997"/>
          </a:xfrm>
          <a:prstGeom prst="rect">
            <a:avLst/>
          </a:prstGeom>
          <a:noFill/>
        </p:spPr>
        <p:txBody>
          <a:bodyPr wrap="square" rtlCol="0">
            <a:spAutoFit/>
          </a:bodyPr>
          <a:lstStyle/>
          <a:p>
            <a:r>
              <a:rPr lang="en-US" sz="2400" dirty="0">
                <a:solidFill>
                  <a:srgbClr val="C00000"/>
                </a:solidFill>
              </a:rPr>
              <a:t>Note: you can use while with else also.</a:t>
            </a:r>
          </a:p>
        </p:txBody>
      </p:sp>
    </p:spTree>
    <p:extLst>
      <p:ext uri="{BB962C8B-B14F-4D97-AF65-F5344CB8AC3E}">
        <p14:creationId xmlns:p14="http://schemas.microsoft.com/office/powerpoint/2010/main" val="3691377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9AC0AF-EC17-4628-95D0-25B50E67DBF7}"/>
              </a:ext>
            </a:extLst>
          </p:cNvPr>
          <p:cNvPicPr>
            <a:picLocks noChangeAspect="1"/>
          </p:cNvPicPr>
          <p:nvPr/>
        </p:nvPicPr>
        <p:blipFill>
          <a:blip r:embed="rId2"/>
          <a:stretch>
            <a:fillRect/>
          </a:stretch>
        </p:blipFill>
        <p:spPr>
          <a:xfrm>
            <a:off x="304800" y="304800"/>
            <a:ext cx="8687294" cy="5257800"/>
          </a:xfrm>
          <a:prstGeom prst="rect">
            <a:avLst/>
          </a:prstGeom>
        </p:spPr>
      </p:pic>
      <p:pic>
        <p:nvPicPr>
          <p:cNvPr id="6" name="Picture 5">
            <a:extLst>
              <a:ext uri="{FF2B5EF4-FFF2-40B4-BE49-F238E27FC236}">
                <a16:creationId xmlns:a16="http://schemas.microsoft.com/office/drawing/2014/main" id="{478709FF-9922-4E59-9591-771DDF732C99}"/>
              </a:ext>
            </a:extLst>
          </p:cNvPr>
          <p:cNvPicPr>
            <a:picLocks noChangeAspect="1"/>
          </p:cNvPicPr>
          <p:nvPr/>
        </p:nvPicPr>
        <p:blipFill>
          <a:blip r:embed="rId3"/>
          <a:stretch>
            <a:fillRect/>
          </a:stretch>
        </p:blipFill>
        <p:spPr>
          <a:xfrm>
            <a:off x="304800" y="5847471"/>
            <a:ext cx="7557247" cy="685800"/>
          </a:xfrm>
          <a:prstGeom prst="rect">
            <a:avLst/>
          </a:prstGeom>
        </p:spPr>
      </p:pic>
      <p:sp>
        <p:nvSpPr>
          <p:cNvPr id="7" name="Thought Bubble: Cloud 6">
            <a:extLst>
              <a:ext uri="{FF2B5EF4-FFF2-40B4-BE49-F238E27FC236}">
                <a16:creationId xmlns:a16="http://schemas.microsoft.com/office/drawing/2014/main" id="{2210854F-6B4E-426C-B91A-7470C164DEDA}"/>
              </a:ext>
            </a:extLst>
          </p:cNvPr>
          <p:cNvSpPr/>
          <p:nvPr/>
        </p:nvSpPr>
        <p:spPr>
          <a:xfrm>
            <a:off x="7467600" y="457200"/>
            <a:ext cx="1066800" cy="762000"/>
          </a:xfrm>
          <a:prstGeom prst="cloudCallout">
            <a:avLst>
              <a:gd name="adj1" fmla="val -80833"/>
              <a:gd name="adj2" fmla="val 912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8" name="Thought Bubble: Cloud 7">
            <a:extLst>
              <a:ext uri="{FF2B5EF4-FFF2-40B4-BE49-F238E27FC236}">
                <a16:creationId xmlns:a16="http://schemas.microsoft.com/office/drawing/2014/main" id="{8FC582FC-C07A-4B02-95B5-139B1B6E97C5}"/>
              </a:ext>
            </a:extLst>
          </p:cNvPr>
          <p:cNvSpPr/>
          <p:nvPr/>
        </p:nvSpPr>
        <p:spPr>
          <a:xfrm>
            <a:off x="7467600" y="5257800"/>
            <a:ext cx="1066800" cy="762000"/>
          </a:xfrm>
          <a:prstGeom prst="cloudCallout">
            <a:avLst>
              <a:gd name="adj1" fmla="val -49844"/>
              <a:gd name="adj2" fmla="val 73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put</a:t>
            </a:r>
          </a:p>
        </p:txBody>
      </p:sp>
    </p:spTree>
    <p:extLst>
      <p:ext uri="{BB962C8B-B14F-4D97-AF65-F5344CB8AC3E}">
        <p14:creationId xmlns:p14="http://schemas.microsoft.com/office/powerpoint/2010/main" val="43879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4738-9743-447F-A293-809EBC31A59E}"/>
              </a:ext>
            </a:extLst>
          </p:cNvPr>
          <p:cNvSpPr>
            <a:spLocks noGrp="1"/>
          </p:cNvSpPr>
          <p:nvPr>
            <p:ph type="title"/>
          </p:nvPr>
        </p:nvSpPr>
        <p:spPr>
          <a:xfrm>
            <a:off x="685800" y="228600"/>
            <a:ext cx="6705600" cy="1189038"/>
          </a:xfrm>
        </p:spPr>
        <p:txBody>
          <a:bodyPr>
            <a:normAutofit/>
          </a:bodyPr>
          <a:lstStyle/>
          <a:p>
            <a:pPr algn="l"/>
            <a:r>
              <a:rPr lang="en-US" sz="3600" dirty="0">
                <a:solidFill>
                  <a:srgbClr val="C00000"/>
                </a:solidFill>
              </a:rPr>
              <a:t>Do While Loop</a:t>
            </a:r>
          </a:p>
        </p:txBody>
      </p:sp>
      <p:sp>
        <p:nvSpPr>
          <p:cNvPr id="3" name="Content Placeholder 2">
            <a:extLst>
              <a:ext uri="{FF2B5EF4-FFF2-40B4-BE49-F238E27FC236}">
                <a16:creationId xmlns:a16="http://schemas.microsoft.com/office/drawing/2014/main" id="{BE0718DC-0F08-468A-ACC8-836DA5CE0E22}"/>
              </a:ext>
            </a:extLst>
          </p:cNvPr>
          <p:cNvSpPr>
            <a:spLocks noGrp="1"/>
          </p:cNvSpPr>
          <p:nvPr>
            <p:ph idx="1"/>
          </p:nvPr>
        </p:nvSpPr>
        <p:spPr>
          <a:xfrm>
            <a:off x="381000" y="1295400"/>
            <a:ext cx="8305800" cy="4830763"/>
          </a:xfrm>
        </p:spPr>
        <p:txBody>
          <a:bodyPr>
            <a:normAutofit/>
          </a:bodyPr>
          <a:lstStyle/>
          <a:p>
            <a:pPr marL="0" indent="0" algn="just">
              <a:buNone/>
            </a:pPr>
            <a:r>
              <a:rPr lang="en-US" sz="2400" dirty="0"/>
              <a:t>The Do While Loop conditional statement is used for an exit level control flow of code implementation that ensures the code block is executed at least once before the control reaches the while condition.</a:t>
            </a:r>
          </a:p>
          <a:p>
            <a:pPr marL="0" indent="0" algn="just">
              <a:buNone/>
            </a:pPr>
            <a:r>
              <a:rPr lang="en-US" sz="2400" dirty="0"/>
              <a:t>In Python, there is no dedicated do while conditional loop statement, and so this function is achieved by creating a logical code from the while loop, if statement, break and continue conditional statements.</a:t>
            </a:r>
          </a:p>
        </p:txBody>
      </p:sp>
      <p:pic>
        <p:nvPicPr>
          <p:cNvPr id="4" name="Picture 3">
            <a:extLst>
              <a:ext uri="{FF2B5EF4-FFF2-40B4-BE49-F238E27FC236}">
                <a16:creationId xmlns:a16="http://schemas.microsoft.com/office/drawing/2014/main" id="{4E589DA6-2CC5-482C-822E-E13200914D31}"/>
              </a:ext>
            </a:extLst>
          </p:cNvPr>
          <p:cNvPicPr>
            <a:picLocks noChangeAspect="1"/>
          </p:cNvPicPr>
          <p:nvPr/>
        </p:nvPicPr>
        <p:blipFill>
          <a:blip r:embed="rId2"/>
          <a:stretch>
            <a:fillRect/>
          </a:stretch>
        </p:blipFill>
        <p:spPr>
          <a:xfrm>
            <a:off x="6781800" y="3947161"/>
            <a:ext cx="1905000" cy="2910840"/>
          </a:xfrm>
          <a:prstGeom prst="rect">
            <a:avLst/>
          </a:prstGeom>
        </p:spPr>
      </p:pic>
    </p:spTree>
    <p:extLst>
      <p:ext uri="{BB962C8B-B14F-4D97-AF65-F5344CB8AC3E}">
        <p14:creationId xmlns:p14="http://schemas.microsoft.com/office/powerpoint/2010/main" val="1636036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00D9-FEA5-4637-83EE-7322E5B634BA}"/>
              </a:ext>
            </a:extLst>
          </p:cNvPr>
          <p:cNvSpPr>
            <a:spLocks noGrp="1"/>
          </p:cNvSpPr>
          <p:nvPr>
            <p:ph type="title"/>
          </p:nvPr>
        </p:nvSpPr>
        <p:spPr>
          <a:xfrm>
            <a:off x="304800" y="457200"/>
            <a:ext cx="7086600" cy="960438"/>
          </a:xfrm>
        </p:spPr>
        <p:txBody>
          <a:bodyPr>
            <a:noAutofit/>
          </a:bodyPr>
          <a:lstStyle/>
          <a:p>
            <a:r>
              <a:rPr lang="en-US" sz="3600" dirty="0">
                <a:solidFill>
                  <a:srgbClr val="C00000"/>
                </a:solidFill>
              </a:rPr>
              <a:t>Jumping statements</a:t>
            </a:r>
          </a:p>
        </p:txBody>
      </p:sp>
      <p:sp>
        <p:nvSpPr>
          <p:cNvPr id="3" name="Content Placeholder 2">
            <a:extLst>
              <a:ext uri="{FF2B5EF4-FFF2-40B4-BE49-F238E27FC236}">
                <a16:creationId xmlns:a16="http://schemas.microsoft.com/office/drawing/2014/main" id="{9AA0E5EE-EECD-4212-BF11-BE564D0B2381}"/>
              </a:ext>
            </a:extLst>
          </p:cNvPr>
          <p:cNvSpPr>
            <a:spLocks noGrp="1"/>
          </p:cNvSpPr>
          <p:nvPr>
            <p:ph idx="1"/>
          </p:nvPr>
        </p:nvSpPr>
        <p:spPr/>
        <p:txBody>
          <a:bodyPr/>
          <a:lstStyle/>
          <a:p>
            <a:pPr marL="0" indent="0">
              <a:buNone/>
            </a:pPr>
            <a:r>
              <a:rPr lang="en-US" dirty="0"/>
              <a:t>1) Break</a:t>
            </a:r>
          </a:p>
          <a:p>
            <a:pPr marL="0" indent="0">
              <a:buNone/>
            </a:pPr>
            <a:r>
              <a:rPr lang="en-US" dirty="0"/>
              <a:t>2) Continue</a:t>
            </a:r>
          </a:p>
          <a:p>
            <a:pPr marL="0" indent="0">
              <a:buNone/>
            </a:pPr>
            <a:r>
              <a:rPr lang="en-US" dirty="0"/>
              <a:t>3) Pass</a:t>
            </a:r>
          </a:p>
          <a:p>
            <a:pPr marL="0" indent="0">
              <a:buNone/>
            </a:pPr>
            <a:endParaRPr lang="en-US" dirty="0"/>
          </a:p>
        </p:txBody>
      </p:sp>
      <p:pic>
        <p:nvPicPr>
          <p:cNvPr id="5" name="Picture 4">
            <a:extLst>
              <a:ext uri="{FF2B5EF4-FFF2-40B4-BE49-F238E27FC236}">
                <a16:creationId xmlns:a16="http://schemas.microsoft.com/office/drawing/2014/main" id="{8F600008-4EF2-496D-8EFA-76C77D7FA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438400"/>
            <a:ext cx="5410200" cy="2447925"/>
          </a:xfrm>
          <a:prstGeom prst="rect">
            <a:avLst/>
          </a:prstGeom>
        </p:spPr>
      </p:pic>
    </p:spTree>
    <p:extLst>
      <p:ext uri="{BB962C8B-B14F-4D97-AF65-F5344CB8AC3E}">
        <p14:creationId xmlns:p14="http://schemas.microsoft.com/office/powerpoint/2010/main" val="3754921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C95-77F5-4E7E-AB24-E74ED9484290}"/>
              </a:ext>
            </a:extLst>
          </p:cNvPr>
          <p:cNvSpPr>
            <a:spLocks noGrp="1"/>
          </p:cNvSpPr>
          <p:nvPr>
            <p:ph type="title"/>
          </p:nvPr>
        </p:nvSpPr>
        <p:spPr>
          <a:xfrm>
            <a:off x="457200" y="228600"/>
            <a:ext cx="6934200" cy="1189038"/>
          </a:xfrm>
        </p:spPr>
        <p:txBody>
          <a:bodyPr>
            <a:normAutofit/>
          </a:bodyPr>
          <a:lstStyle/>
          <a:p>
            <a:pPr algn="l"/>
            <a:r>
              <a:rPr lang="en-US" sz="3600" dirty="0">
                <a:solidFill>
                  <a:srgbClr val="C00000"/>
                </a:solidFill>
              </a:rPr>
              <a:t>break statement</a:t>
            </a:r>
          </a:p>
        </p:txBody>
      </p:sp>
      <p:sp>
        <p:nvSpPr>
          <p:cNvPr id="3" name="Content Placeholder 2">
            <a:extLst>
              <a:ext uri="{FF2B5EF4-FFF2-40B4-BE49-F238E27FC236}">
                <a16:creationId xmlns:a16="http://schemas.microsoft.com/office/drawing/2014/main" id="{F81C4AC7-9C64-4963-8101-4F2FC50CEC96}"/>
              </a:ext>
            </a:extLst>
          </p:cNvPr>
          <p:cNvSpPr>
            <a:spLocks noGrp="1"/>
          </p:cNvSpPr>
          <p:nvPr>
            <p:ph sz="half" idx="1"/>
          </p:nvPr>
        </p:nvSpPr>
        <p:spPr>
          <a:xfrm>
            <a:off x="152400" y="1600201"/>
            <a:ext cx="4114800" cy="2743200"/>
          </a:xfrm>
        </p:spPr>
        <p:txBody>
          <a:bodyPr>
            <a:normAutofit/>
          </a:bodyPr>
          <a:lstStyle/>
          <a:p>
            <a:pPr marL="0" indent="0" algn="just">
              <a:buNone/>
            </a:pPr>
            <a:r>
              <a:rPr lang="en-US" sz="2000" dirty="0"/>
              <a:t>The break statement in Python is used to terminate a loop. </a:t>
            </a:r>
          </a:p>
          <a:p>
            <a:pPr marL="0" indent="0" algn="just">
              <a:buNone/>
            </a:pPr>
            <a:r>
              <a:rPr lang="en-US" sz="2000" dirty="0"/>
              <a:t>If the break statement is used inside a nested loop, it terminates the innermost loop and the control shifts to the next statement in the outer loop.</a:t>
            </a:r>
          </a:p>
        </p:txBody>
      </p:sp>
      <p:pic>
        <p:nvPicPr>
          <p:cNvPr id="5" name="Content Placeholder 4">
            <a:extLst>
              <a:ext uri="{FF2B5EF4-FFF2-40B4-BE49-F238E27FC236}">
                <a16:creationId xmlns:a16="http://schemas.microsoft.com/office/drawing/2014/main" id="{C2319278-F160-4DE1-BECD-0F264C0E14F6}"/>
              </a:ext>
            </a:extLst>
          </p:cNvPr>
          <p:cNvPicPr>
            <a:picLocks noGrp="1" noChangeAspect="1"/>
          </p:cNvPicPr>
          <p:nvPr>
            <p:ph sz="half" idx="2"/>
          </p:nvPr>
        </p:nvPicPr>
        <p:blipFill>
          <a:blip r:embed="rId2"/>
          <a:stretch>
            <a:fillRect/>
          </a:stretch>
        </p:blipFill>
        <p:spPr>
          <a:xfrm>
            <a:off x="4297680" y="1407168"/>
            <a:ext cx="4572000" cy="3129265"/>
          </a:xfrm>
          <a:prstGeom prst="rect">
            <a:avLst/>
          </a:prstGeom>
        </p:spPr>
      </p:pic>
      <p:sp>
        <p:nvSpPr>
          <p:cNvPr id="6" name="Thought Bubble: Cloud 5">
            <a:extLst>
              <a:ext uri="{FF2B5EF4-FFF2-40B4-BE49-F238E27FC236}">
                <a16:creationId xmlns:a16="http://schemas.microsoft.com/office/drawing/2014/main" id="{CC34FAA2-F13F-4CAA-9556-8F24339B212A}"/>
              </a:ext>
            </a:extLst>
          </p:cNvPr>
          <p:cNvSpPr/>
          <p:nvPr/>
        </p:nvSpPr>
        <p:spPr>
          <a:xfrm>
            <a:off x="6781800" y="533400"/>
            <a:ext cx="1066800" cy="88423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7" name="Thought Bubble: Cloud 6">
            <a:extLst>
              <a:ext uri="{FF2B5EF4-FFF2-40B4-BE49-F238E27FC236}">
                <a16:creationId xmlns:a16="http://schemas.microsoft.com/office/drawing/2014/main" id="{581350E3-1186-4C5C-BD36-237E2F7AA2AF}"/>
              </a:ext>
            </a:extLst>
          </p:cNvPr>
          <p:cNvSpPr/>
          <p:nvPr/>
        </p:nvSpPr>
        <p:spPr>
          <a:xfrm>
            <a:off x="7391400" y="3429000"/>
            <a:ext cx="838200" cy="685800"/>
          </a:xfrm>
          <a:prstGeom prst="cloudCallout">
            <a:avLst>
              <a:gd name="adj1" fmla="val -72861"/>
              <a:gd name="adj2" fmla="val 727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Tree>
    <p:extLst>
      <p:ext uri="{BB962C8B-B14F-4D97-AF65-F5344CB8AC3E}">
        <p14:creationId xmlns:p14="http://schemas.microsoft.com/office/powerpoint/2010/main" val="486059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7010D-5358-4D31-98CF-22DD7D6A12D5}"/>
              </a:ext>
            </a:extLst>
          </p:cNvPr>
          <p:cNvSpPr>
            <a:spLocks noGrp="1"/>
          </p:cNvSpPr>
          <p:nvPr>
            <p:ph type="title"/>
          </p:nvPr>
        </p:nvSpPr>
        <p:spPr>
          <a:xfrm>
            <a:off x="228600" y="152400"/>
            <a:ext cx="7162800" cy="1265238"/>
          </a:xfrm>
        </p:spPr>
        <p:txBody>
          <a:bodyPr>
            <a:normAutofit fontScale="90000"/>
          </a:bodyPr>
          <a:lstStyle/>
          <a:p>
            <a:pPr algn="l"/>
            <a:br>
              <a:rPr lang="en-US" b="1" dirty="0"/>
            </a:br>
            <a:r>
              <a:rPr lang="en-US" sz="4000" dirty="0">
                <a:solidFill>
                  <a:srgbClr val="C00000"/>
                </a:solidFill>
              </a:rPr>
              <a:t>Continue in Python</a:t>
            </a:r>
            <a:br>
              <a:rPr lang="en-US" b="1" dirty="0"/>
            </a:br>
            <a:endParaRPr lang="en-US" dirty="0"/>
          </a:p>
        </p:txBody>
      </p:sp>
      <p:sp>
        <p:nvSpPr>
          <p:cNvPr id="3" name="Content Placeholder 2">
            <a:extLst>
              <a:ext uri="{FF2B5EF4-FFF2-40B4-BE49-F238E27FC236}">
                <a16:creationId xmlns:a16="http://schemas.microsoft.com/office/drawing/2014/main" id="{A89FE39B-2CB0-405A-89F6-132D56BF1399}"/>
              </a:ext>
            </a:extLst>
          </p:cNvPr>
          <p:cNvSpPr>
            <a:spLocks noGrp="1"/>
          </p:cNvSpPr>
          <p:nvPr>
            <p:ph sz="half" idx="1"/>
          </p:nvPr>
        </p:nvSpPr>
        <p:spPr>
          <a:xfrm>
            <a:off x="152400" y="1295400"/>
            <a:ext cx="8763000" cy="4830763"/>
          </a:xfrm>
        </p:spPr>
        <p:txBody>
          <a:bodyPr>
            <a:normAutofit/>
          </a:bodyPr>
          <a:lstStyle/>
          <a:p>
            <a:pPr marL="0" indent="0" algn="just">
              <a:buNone/>
            </a:pPr>
            <a:r>
              <a:rPr lang="en-US" sz="2400" dirty="0"/>
              <a:t>When the program encounters a continue statement, it will skip the statements which are present after the continue statement inside the loop and proceed with the next iterations.</a:t>
            </a:r>
          </a:p>
        </p:txBody>
      </p:sp>
      <p:pic>
        <p:nvPicPr>
          <p:cNvPr id="5" name="Content Placeholder 4">
            <a:extLst>
              <a:ext uri="{FF2B5EF4-FFF2-40B4-BE49-F238E27FC236}">
                <a16:creationId xmlns:a16="http://schemas.microsoft.com/office/drawing/2014/main" id="{C9556F37-DCB8-4819-8E86-121AFCF524F9}"/>
              </a:ext>
            </a:extLst>
          </p:cNvPr>
          <p:cNvPicPr>
            <a:picLocks noGrp="1" noChangeAspect="1"/>
          </p:cNvPicPr>
          <p:nvPr>
            <p:ph sz="half" idx="2"/>
          </p:nvPr>
        </p:nvPicPr>
        <p:blipFill>
          <a:blip r:embed="rId2"/>
          <a:stretch>
            <a:fillRect/>
          </a:stretch>
        </p:blipFill>
        <p:spPr>
          <a:xfrm>
            <a:off x="228600" y="2743200"/>
            <a:ext cx="7287126" cy="3306763"/>
          </a:xfrm>
          <a:prstGeom prst="rect">
            <a:avLst/>
          </a:prstGeom>
        </p:spPr>
      </p:pic>
      <p:sp>
        <p:nvSpPr>
          <p:cNvPr id="6" name="Thought Bubble: Cloud 5">
            <a:extLst>
              <a:ext uri="{FF2B5EF4-FFF2-40B4-BE49-F238E27FC236}">
                <a16:creationId xmlns:a16="http://schemas.microsoft.com/office/drawing/2014/main" id="{446C41D6-E9A2-48B5-8069-F9EFD7C977A2}"/>
              </a:ext>
            </a:extLst>
          </p:cNvPr>
          <p:cNvSpPr/>
          <p:nvPr/>
        </p:nvSpPr>
        <p:spPr>
          <a:xfrm>
            <a:off x="6615363" y="2560638"/>
            <a:ext cx="1066800" cy="88423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7" name="Thought Bubble: Cloud 6">
            <a:extLst>
              <a:ext uri="{FF2B5EF4-FFF2-40B4-BE49-F238E27FC236}">
                <a16:creationId xmlns:a16="http://schemas.microsoft.com/office/drawing/2014/main" id="{29CB4F8E-7F2B-4972-B7C1-061FBA23F7F2}"/>
              </a:ext>
            </a:extLst>
          </p:cNvPr>
          <p:cNvSpPr/>
          <p:nvPr/>
        </p:nvSpPr>
        <p:spPr>
          <a:xfrm>
            <a:off x="6324600" y="4430895"/>
            <a:ext cx="1066800" cy="884238"/>
          </a:xfrm>
          <a:prstGeom prst="cloudCallout">
            <a:avLst>
              <a:gd name="adj1" fmla="val -78855"/>
              <a:gd name="adj2" fmla="val 60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 put</a:t>
            </a:r>
          </a:p>
        </p:txBody>
      </p:sp>
    </p:spTree>
    <p:extLst>
      <p:ext uri="{BB962C8B-B14F-4D97-AF65-F5344CB8AC3E}">
        <p14:creationId xmlns:p14="http://schemas.microsoft.com/office/powerpoint/2010/main" val="1251341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063C9-C215-4742-A02B-B1E303211760}"/>
              </a:ext>
            </a:extLst>
          </p:cNvPr>
          <p:cNvSpPr>
            <a:spLocks noGrp="1"/>
          </p:cNvSpPr>
          <p:nvPr>
            <p:ph type="title"/>
          </p:nvPr>
        </p:nvSpPr>
        <p:spPr>
          <a:xfrm>
            <a:off x="228600" y="381000"/>
            <a:ext cx="7162800" cy="1036638"/>
          </a:xfrm>
        </p:spPr>
        <p:txBody>
          <a:bodyPr>
            <a:normAutofit/>
          </a:bodyPr>
          <a:lstStyle/>
          <a:p>
            <a:pPr algn="l"/>
            <a:r>
              <a:rPr lang="en-US" sz="3600" b="1" dirty="0">
                <a:solidFill>
                  <a:srgbClr val="C00000"/>
                </a:solidFill>
              </a:rPr>
              <a:t>pass</a:t>
            </a:r>
            <a:r>
              <a:rPr lang="en-US" sz="3600" dirty="0">
                <a:solidFill>
                  <a:srgbClr val="C00000"/>
                </a:solidFill>
              </a:rPr>
              <a:t> statement</a:t>
            </a:r>
          </a:p>
        </p:txBody>
      </p:sp>
      <p:sp>
        <p:nvSpPr>
          <p:cNvPr id="3" name="Content Placeholder 2">
            <a:extLst>
              <a:ext uri="{FF2B5EF4-FFF2-40B4-BE49-F238E27FC236}">
                <a16:creationId xmlns:a16="http://schemas.microsoft.com/office/drawing/2014/main" id="{2135A8A3-7334-499D-81F9-7A073C25D69E}"/>
              </a:ext>
            </a:extLst>
          </p:cNvPr>
          <p:cNvSpPr>
            <a:spLocks noGrp="1"/>
          </p:cNvSpPr>
          <p:nvPr>
            <p:ph sz="half" idx="1"/>
          </p:nvPr>
        </p:nvSpPr>
        <p:spPr>
          <a:xfrm>
            <a:off x="228600" y="1600200"/>
            <a:ext cx="4267200" cy="4525963"/>
          </a:xfrm>
        </p:spPr>
        <p:txBody>
          <a:bodyPr>
            <a:normAutofit/>
          </a:bodyPr>
          <a:lstStyle/>
          <a:p>
            <a:pPr marL="0" indent="0" algn="just">
              <a:buNone/>
            </a:pPr>
            <a:r>
              <a:rPr lang="en-US" sz="2400" dirty="0"/>
              <a:t>The </a:t>
            </a:r>
            <a:r>
              <a:rPr lang="en-US" sz="2400" b="1" dirty="0"/>
              <a:t>pass</a:t>
            </a:r>
            <a:r>
              <a:rPr lang="en-US" sz="2400" dirty="0"/>
              <a:t> statement is a null statement.</a:t>
            </a:r>
          </a:p>
          <a:p>
            <a:pPr marL="0" indent="0" algn="just">
              <a:buNone/>
            </a:pPr>
            <a:r>
              <a:rPr lang="en-US" sz="2400" dirty="0"/>
              <a:t>When the user does not know what code to write, So user simply places </a:t>
            </a:r>
            <a:r>
              <a:rPr lang="en-US" sz="2400" b="1" dirty="0"/>
              <a:t>pass </a:t>
            </a:r>
            <a:r>
              <a:rPr lang="en-US" sz="2400" dirty="0"/>
              <a:t>at that line. </a:t>
            </a:r>
          </a:p>
          <a:p>
            <a:pPr marL="0" indent="0">
              <a:buNone/>
            </a:pPr>
            <a:endParaRPr lang="en-US" dirty="0"/>
          </a:p>
        </p:txBody>
      </p:sp>
      <p:pic>
        <p:nvPicPr>
          <p:cNvPr id="5" name="Picture 4">
            <a:extLst>
              <a:ext uri="{FF2B5EF4-FFF2-40B4-BE49-F238E27FC236}">
                <a16:creationId xmlns:a16="http://schemas.microsoft.com/office/drawing/2014/main" id="{F10F992C-23CF-42F4-B28A-3D05FC7A95A6}"/>
              </a:ext>
            </a:extLst>
          </p:cNvPr>
          <p:cNvPicPr>
            <a:picLocks noChangeAspect="1"/>
          </p:cNvPicPr>
          <p:nvPr/>
        </p:nvPicPr>
        <p:blipFill>
          <a:blip r:embed="rId2"/>
          <a:stretch>
            <a:fillRect/>
          </a:stretch>
        </p:blipFill>
        <p:spPr>
          <a:xfrm>
            <a:off x="4648202" y="1752600"/>
            <a:ext cx="4354073" cy="3128169"/>
          </a:xfrm>
          <a:prstGeom prst="rect">
            <a:avLst/>
          </a:prstGeom>
        </p:spPr>
      </p:pic>
      <p:sp>
        <p:nvSpPr>
          <p:cNvPr id="6" name="Thought Bubble: Cloud 5">
            <a:extLst>
              <a:ext uri="{FF2B5EF4-FFF2-40B4-BE49-F238E27FC236}">
                <a16:creationId xmlns:a16="http://schemas.microsoft.com/office/drawing/2014/main" id="{3F8DC4C9-65D3-47D5-9662-E2F127907950}"/>
              </a:ext>
            </a:extLst>
          </p:cNvPr>
          <p:cNvSpPr/>
          <p:nvPr/>
        </p:nvSpPr>
        <p:spPr>
          <a:xfrm>
            <a:off x="6781800" y="533400"/>
            <a:ext cx="1066800" cy="884238"/>
          </a:xfrm>
          <a:prstGeom prst="cloudCallout">
            <a:avLst>
              <a:gd name="adj1" fmla="val -20833"/>
              <a:gd name="adj2" fmla="val 927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7" name="Thought Bubble: Cloud 6">
            <a:extLst>
              <a:ext uri="{FF2B5EF4-FFF2-40B4-BE49-F238E27FC236}">
                <a16:creationId xmlns:a16="http://schemas.microsoft.com/office/drawing/2014/main" id="{30F54102-BDF9-4EAC-896A-75133F6559EF}"/>
              </a:ext>
            </a:extLst>
          </p:cNvPr>
          <p:cNvSpPr/>
          <p:nvPr/>
        </p:nvSpPr>
        <p:spPr>
          <a:xfrm>
            <a:off x="6934200" y="4038600"/>
            <a:ext cx="1752600" cy="609600"/>
          </a:xfrm>
          <a:prstGeom prst="cloudCallout">
            <a:avLst>
              <a:gd name="adj1" fmla="val -82785"/>
              <a:gd name="adj2" fmla="val 383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a:t>
            </a:r>
          </a:p>
        </p:txBody>
      </p:sp>
    </p:spTree>
    <p:extLst>
      <p:ext uri="{BB962C8B-B14F-4D97-AF65-F5344CB8AC3E}">
        <p14:creationId xmlns:p14="http://schemas.microsoft.com/office/powerpoint/2010/main" val="3985959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64483D-D2DF-434B-BBBD-012C742C76B3}"/>
              </a:ext>
            </a:extLst>
          </p:cNvPr>
          <p:cNvSpPr>
            <a:spLocks noGrp="1"/>
          </p:cNvSpPr>
          <p:nvPr>
            <p:ph idx="1"/>
          </p:nvPr>
        </p:nvSpPr>
        <p:spPr>
          <a:xfrm>
            <a:off x="457200" y="457200"/>
            <a:ext cx="8229600" cy="5668963"/>
          </a:xfrm>
        </p:spPr>
        <p:txBody>
          <a:bodyPr/>
          <a:lstStyle/>
          <a:p>
            <a:pPr marL="0" indent="0">
              <a:buNone/>
            </a:pPr>
            <a:r>
              <a:rPr lang="en-US" b="1" dirty="0">
                <a:solidFill>
                  <a:srgbClr val="C00000"/>
                </a:solidFill>
              </a:rPr>
              <a:t>Datatype: List</a:t>
            </a:r>
          </a:p>
          <a:p>
            <a:pPr marL="0" indent="0">
              <a:buNone/>
            </a:pPr>
            <a:endParaRPr lang="en-US" dirty="0"/>
          </a:p>
          <a:p>
            <a:pPr marL="0" indent="0">
              <a:buNone/>
            </a:pPr>
            <a:endParaRPr lang="en-US" dirty="0"/>
          </a:p>
          <a:p>
            <a:pPr>
              <a:buFont typeface="Wingdings" panose="05000000000000000000" pitchFamily="2" charset="2"/>
              <a:buChar char="ü"/>
            </a:pPr>
            <a:r>
              <a:rPr lang="en-US" dirty="0"/>
              <a:t>The items stored in the list are separated with a comma (,) and enclosed within square brackets []. </a:t>
            </a:r>
          </a:p>
          <a:p>
            <a:pPr>
              <a:buFont typeface="Wingdings" panose="05000000000000000000" pitchFamily="2" charset="2"/>
              <a:buChar char="ü"/>
            </a:pPr>
            <a:r>
              <a:rPr lang="en-US" dirty="0"/>
              <a:t>List is mutable in nature.</a:t>
            </a:r>
          </a:p>
          <a:p>
            <a:pPr>
              <a:buFont typeface="Wingdings" panose="05000000000000000000" pitchFamily="2" charset="2"/>
              <a:buChar char="ü"/>
            </a:pPr>
            <a:r>
              <a:rPr lang="en-US" dirty="0"/>
              <a:t>The list can contain data of different types.</a:t>
            </a:r>
          </a:p>
          <a:p>
            <a:pPr marL="0" indent="0">
              <a:buNone/>
            </a:pPr>
            <a:r>
              <a:rPr lang="de-DE" dirty="0"/>
              <a:t>Syntax:</a:t>
            </a:r>
          </a:p>
          <a:p>
            <a:pPr marL="0" indent="0">
              <a:buNone/>
            </a:pPr>
            <a:r>
              <a:rPr lang="de-DE" dirty="0"/>
              <a:t>list1  = [1, "hi", "Python", 2.5]    </a:t>
            </a:r>
            <a:endParaRPr lang="en-US" dirty="0"/>
          </a:p>
          <a:p>
            <a:pPr marL="0" indent="0">
              <a:buNone/>
            </a:pPr>
            <a:endParaRPr lang="en-US" dirty="0"/>
          </a:p>
        </p:txBody>
      </p:sp>
      <p:pic>
        <p:nvPicPr>
          <p:cNvPr id="6" name="Picture 5">
            <a:extLst>
              <a:ext uri="{FF2B5EF4-FFF2-40B4-BE49-F238E27FC236}">
                <a16:creationId xmlns:a16="http://schemas.microsoft.com/office/drawing/2014/main" id="{5FA3CC71-A10D-48CE-BC12-9D043EE1731D}"/>
              </a:ext>
            </a:extLst>
          </p:cNvPr>
          <p:cNvPicPr>
            <a:picLocks noChangeAspect="1"/>
          </p:cNvPicPr>
          <p:nvPr/>
        </p:nvPicPr>
        <p:blipFill>
          <a:blip r:embed="rId2"/>
          <a:stretch>
            <a:fillRect/>
          </a:stretch>
        </p:blipFill>
        <p:spPr>
          <a:xfrm>
            <a:off x="3505200" y="228600"/>
            <a:ext cx="4772028" cy="1590676"/>
          </a:xfrm>
          <a:prstGeom prst="rect">
            <a:avLst/>
          </a:prstGeom>
        </p:spPr>
      </p:pic>
    </p:spTree>
    <p:extLst>
      <p:ext uri="{BB962C8B-B14F-4D97-AF65-F5344CB8AC3E}">
        <p14:creationId xmlns:p14="http://schemas.microsoft.com/office/powerpoint/2010/main" val="2952115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786F6-EB86-4FDF-AA1E-87E4AB0776CF}"/>
              </a:ext>
            </a:extLst>
          </p:cNvPr>
          <p:cNvSpPr>
            <a:spLocks noGrp="1"/>
          </p:cNvSpPr>
          <p:nvPr>
            <p:ph type="title"/>
          </p:nvPr>
        </p:nvSpPr>
        <p:spPr>
          <a:xfrm>
            <a:off x="457200" y="457200"/>
            <a:ext cx="8229600" cy="960438"/>
          </a:xfrm>
        </p:spPr>
        <p:txBody>
          <a:bodyPr>
            <a:noAutofit/>
          </a:bodyPr>
          <a:lstStyle/>
          <a:p>
            <a:r>
              <a:rPr lang="en-US" sz="3200" dirty="0">
                <a:solidFill>
                  <a:srgbClr val="C00000"/>
                </a:solidFill>
              </a:rPr>
              <a:t>Accessing List By using indexing in Python</a:t>
            </a:r>
            <a:br>
              <a:rPr lang="en-US" sz="3200" b="1" dirty="0"/>
            </a:br>
            <a:endParaRPr lang="en-US" sz="3200" dirty="0"/>
          </a:p>
        </p:txBody>
      </p:sp>
      <p:pic>
        <p:nvPicPr>
          <p:cNvPr id="5" name="Picture 4">
            <a:extLst>
              <a:ext uri="{FF2B5EF4-FFF2-40B4-BE49-F238E27FC236}">
                <a16:creationId xmlns:a16="http://schemas.microsoft.com/office/drawing/2014/main" id="{120ADE23-3ED6-4B61-9DCB-F4B3E9120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44" y="1723888"/>
            <a:ext cx="7765256" cy="2056698"/>
          </a:xfrm>
          <a:prstGeom prst="rect">
            <a:avLst/>
          </a:prstGeom>
        </p:spPr>
      </p:pic>
    </p:spTree>
    <p:extLst>
      <p:ext uri="{BB962C8B-B14F-4D97-AF65-F5344CB8AC3E}">
        <p14:creationId xmlns:p14="http://schemas.microsoft.com/office/powerpoint/2010/main" val="1686620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D992F5-8471-4FF0-A316-25C59C089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495" y="918490"/>
            <a:ext cx="5491482" cy="4829308"/>
          </a:xfrm>
          <a:prstGeom prst="rect">
            <a:avLst/>
          </a:prstGeom>
        </p:spPr>
      </p:pic>
      <p:sp>
        <p:nvSpPr>
          <p:cNvPr id="7" name="TextBox 6">
            <a:extLst>
              <a:ext uri="{FF2B5EF4-FFF2-40B4-BE49-F238E27FC236}">
                <a16:creationId xmlns:a16="http://schemas.microsoft.com/office/drawing/2014/main" id="{09D229A0-ACC6-4931-ABCC-AE934325FCCC}"/>
              </a:ext>
            </a:extLst>
          </p:cNvPr>
          <p:cNvSpPr txBox="1"/>
          <p:nvPr/>
        </p:nvSpPr>
        <p:spPr>
          <a:xfrm>
            <a:off x="1371600" y="5966746"/>
            <a:ext cx="4579034" cy="954107"/>
          </a:xfrm>
          <a:prstGeom prst="rect">
            <a:avLst/>
          </a:prstGeom>
          <a:noFill/>
        </p:spPr>
        <p:txBody>
          <a:bodyPr wrap="square">
            <a:spAutoFit/>
          </a:bodyPr>
          <a:lstStyle/>
          <a:p>
            <a:r>
              <a:rPr lang="en-US" sz="2800" b="1" dirty="0" err="1">
                <a:solidFill>
                  <a:srgbClr val="C00000"/>
                </a:solidFill>
              </a:rPr>
              <a:t>list_varible</a:t>
            </a:r>
            <a:r>
              <a:rPr lang="en-US" sz="2800" b="1" dirty="0">
                <a:solidFill>
                  <a:srgbClr val="C00000"/>
                </a:solidFill>
              </a:rPr>
              <a:t>(</a:t>
            </a:r>
            <a:r>
              <a:rPr lang="en-US" sz="2800" dirty="0" err="1">
                <a:solidFill>
                  <a:srgbClr val="C00000"/>
                </a:solidFill>
              </a:rPr>
              <a:t>start:stop:step</a:t>
            </a:r>
            <a:r>
              <a:rPr lang="en-US" sz="2800" b="1" dirty="0">
                <a:solidFill>
                  <a:srgbClr val="C00000"/>
                </a:solidFill>
              </a:rPr>
              <a:t>) </a:t>
            </a:r>
          </a:p>
          <a:p>
            <a:r>
              <a:rPr lang="en-US" sz="2800" b="1" dirty="0">
                <a:solidFill>
                  <a:srgbClr val="C00000"/>
                </a:solidFill>
              </a:rPr>
              <a:t> </a:t>
            </a:r>
          </a:p>
        </p:txBody>
      </p:sp>
      <p:sp>
        <p:nvSpPr>
          <p:cNvPr id="8" name="TextBox 7">
            <a:extLst>
              <a:ext uri="{FF2B5EF4-FFF2-40B4-BE49-F238E27FC236}">
                <a16:creationId xmlns:a16="http://schemas.microsoft.com/office/drawing/2014/main" id="{4EF34AE5-CD16-4BD2-81B0-4F77B5DF5EF1}"/>
              </a:ext>
            </a:extLst>
          </p:cNvPr>
          <p:cNvSpPr txBox="1"/>
          <p:nvPr/>
        </p:nvSpPr>
        <p:spPr>
          <a:xfrm>
            <a:off x="3670494" y="5286133"/>
            <a:ext cx="2887787" cy="461665"/>
          </a:xfrm>
          <a:prstGeom prst="rect">
            <a:avLst/>
          </a:prstGeom>
          <a:noFill/>
        </p:spPr>
        <p:txBody>
          <a:bodyPr wrap="square" rtlCol="0">
            <a:spAutoFit/>
          </a:bodyPr>
          <a:lstStyle/>
          <a:p>
            <a:r>
              <a:rPr lang="en-US" sz="2400" b="1" dirty="0"/>
              <a:t>     List[1:6:2]={2,4,6}</a:t>
            </a:r>
          </a:p>
        </p:txBody>
      </p:sp>
      <p:sp>
        <p:nvSpPr>
          <p:cNvPr id="2" name="Rectangle 1">
            <a:extLst>
              <a:ext uri="{FF2B5EF4-FFF2-40B4-BE49-F238E27FC236}">
                <a16:creationId xmlns:a16="http://schemas.microsoft.com/office/drawing/2014/main" id="{DA1E24B7-3AA8-48E8-8E07-6DCA2535B45C}"/>
              </a:ext>
            </a:extLst>
          </p:cNvPr>
          <p:cNvSpPr/>
          <p:nvPr/>
        </p:nvSpPr>
        <p:spPr>
          <a:xfrm>
            <a:off x="457200" y="457201"/>
            <a:ext cx="6400800" cy="461665"/>
          </a:xfrm>
          <a:prstGeom prst="rect">
            <a:avLst/>
          </a:prstGeom>
        </p:spPr>
        <p:txBody>
          <a:bodyPr wrap="square">
            <a:spAutoFit/>
          </a:bodyPr>
          <a:lstStyle/>
          <a:p>
            <a:pPr algn="just"/>
            <a:r>
              <a:rPr lang="en-US" b="1" dirty="0">
                <a:solidFill>
                  <a:srgbClr val="C00000"/>
                </a:solidFill>
                <a:latin typeface="arial" panose="020B0604020202020204" pitchFamily="34" charset="0"/>
              </a:rPr>
              <a:t>Accessing List By </a:t>
            </a:r>
            <a:r>
              <a:rPr lang="en-US" sz="2400" b="1" dirty="0">
                <a:solidFill>
                  <a:srgbClr val="C00000"/>
                </a:solidFill>
              </a:rPr>
              <a:t>using the slicing operator</a:t>
            </a:r>
            <a:endParaRPr lang="en-US" b="1" dirty="0">
              <a:solidFill>
                <a:srgbClr val="C00000"/>
              </a:solidFill>
              <a:effectLst/>
            </a:endParaRPr>
          </a:p>
        </p:txBody>
      </p:sp>
    </p:spTree>
    <p:extLst>
      <p:ext uri="{BB962C8B-B14F-4D97-AF65-F5344CB8AC3E}">
        <p14:creationId xmlns:p14="http://schemas.microsoft.com/office/powerpoint/2010/main" val="820250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95FFA-6797-4B14-9963-12F744451C80}"/>
              </a:ext>
            </a:extLst>
          </p:cNvPr>
          <p:cNvSpPr>
            <a:spLocks noGrp="1"/>
          </p:cNvSpPr>
          <p:nvPr>
            <p:ph idx="1"/>
          </p:nvPr>
        </p:nvSpPr>
        <p:spPr>
          <a:xfrm>
            <a:off x="457200" y="609600"/>
            <a:ext cx="8229600" cy="5516563"/>
          </a:xfrm>
        </p:spPr>
        <p:txBody>
          <a:bodyPr/>
          <a:lstStyle/>
          <a:p>
            <a:pPr marL="0" indent="0">
              <a:buNone/>
              <a:defRPr/>
            </a:pPr>
            <a:r>
              <a:rPr lang="en-US" b="1" dirty="0"/>
              <a:t>Web applications</a:t>
            </a:r>
          </a:p>
          <a:p>
            <a:pPr marL="0" indent="0">
              <a:buNone/>
              <a:defRPr/>
            </a:pPr>
            <a:r>
              <a:rPr lang="en-US" dirty="0"/>
              <a:t>(frameworks are Django, Flask, Pyramid,….) </a:t>
            </a:r>
          </a:p>
          <a:p>
            <a:pPr marL="0" indent="0">
              <a:buNone/>
              <a:defRPr/>
            </a:pPr>
            <a:r>
              <a:rPr lang="en-US" sz="2800" dirty="0"/>
              <a:t>web-framework named Django is used on </a:t>
            </a:r>
            <a:r>
              <a:rPr lang="en-US" sz="2800" b="1" dirty="0"/>
              <a:t>Instagram</a:t>
            </a:r>
          </a:p>
          <a:p>
            <a:pPr marL="0" indent="0">
              <a:buNone/>
              <a:defRPr/>
            </a:pPr>
            <a:endParaRPr lang="en-US" dirty="0"/>
          </a:p>
          <a:p>
            <a:endParaRPr lang="en-US" dirty="0"/>
          </a:p>
        </p:txBody>
      </p:sp>
      <p:pic>
        <p:nvPicPr>
          <p:cNvPr id="4" name="Picture 3">
            <a:extLst>
              <a:ext uri="{FF2B5EF4-FFF2-40B4-BE49-F238E27FC236}">
                <a16:creationId xmlns:a16="http://schemas.microsoft.com/office/drawing/2014/main" id="{3D756153-B044-47F3-9D1E-417AD31A51AF}"/>
              </a:ext>
            </a:extLst>
          </p:cNvPr>
          <p:cNvPicPr>
            <a:picLocks noChangeAspect="1"/>
          </p:cNvPicPr>
          <p:nvPr/>
        </p:nvPicPr>
        <p:blipFill>
          <a:blip r:embed="rId2"/>
          <a:stretch>
            <a:fillRect/>
          </a:stretch>
        </p:blipFill>
        <p:spPr>
          <a:xfrm>
            <a:off x="724743" y="4970582"/>
            <a:ext cx="4524265" cy="1917895"/>
          </a:xfrm>
          <a:prstGeom prst="rect">
            <a:avLst/>
          </a:prstGeom>
        </p:spPr>
      </p:pic>
      <p:pic>
        <p:nvPicPr>
          <p:cNvPr id="5" name="Picture 4">
            <a:extLst>
              <a:ext uri="{FF2B5EF4-FFF2-40B4-BE49-F238E27FC236}">
                <a16:creationId xmlns:a16="http://schemas.microsoft.com/office/drawing/2014/main" id="{CAF670F9-521E-4D24-A240-B2B6F43A45CF}"/>
              </a:ext>
            </a:extLst>
          </p:cNvPr>
          <p:cNvPicPr>
            <a:picLocks noChangeAspect="1"/>
          </p:cNvPicPr>
          <p:nvPr/>
        </p:nvPicPr>
        <p:blipFill>
          <a:blip r:embed="rId3"/>
          <a:stretch>
            <a:fillRect/>
          </a:stretch>
        </p:blipFill>
        <p:spPr>
          <a:xfrm>
            <a:off x="2590800" y="2253049"/>
            <a:ext cx="5029200" cy="2582562"/>
          </a:xfrm>
          <a:prstGeom prst="rect">
            <a:avLst/>
          </a:prstGeom>
        </p:spPr>
      </p:pic>
    </p:spTree>
    <p:extLst>
      <p:ext uri="{BB962C8B-B14F-4D97-AF65-F5344CB8AC3E}">
        <p14:creationId xmlns:p14="http://schemas.microsoft.com/office/powerpoint/2010/main" val="14585023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4C4E-6F6F-4754-87B9-439E2FD66BCD}"/>
              </a:ext>
            </a:extLst>
          </p:cNvPr>
          <p:cNvSpPr>
            <a:spLocks noGrp="1"/>
          </p:cNvSpPr>
          <p:nvPr>
            <p:ph type="title"/>
          </p:nvPr>
        </p:nvSpPr>
        <p:spPr>
          <a:xfrm>
            <a:off x="609600" y="381000"/>
            <a:ext cx="6781800" cy="759303"/>
          </a:xfrm>
        </p:spPr>
        <p:txBody>
          <a:bodyPr>
            <a:noAutofit/>
          </a:bodyPr>
          <a:lstStyle/>
          <a:p>
            <a:r>
              <a:rPr lang="en-US" sz="3600" dirty="0">
                <a:solidFill>
                  <a:srgbClr val="C00000"/>
                </a:solidFill>
              </a:rPr>
              <a:t>Functions/methods in list:</a:t>
            </a:r>
            <a:br>
              <a:rPr lang="en-US" sz="2400" b="1" dirty="0">
                <a:solidFill>
                  <a:srgbClr val="C00000"/>
                </a:solidFill>
              </a:rPr>
            </a:br>
            <a:endParaRPr lang="en-US" sz="2400" dirty="0">
              <a:solidFill>
                <a:srgbClr val="C00000"/>
              </a:solidFill>
            </a:endParaRPr>
          </a:p>
        </p:txBody>
      </p:sp>
      <p:sp>
        <p:nvSpPr>
          <p:cNvPr id="3" name="Content Placeholder 2">
            <a:extLst>
              <a:ext uri="{FF2B5EF4-FFF2-40B4-BE49-F238E27FC236}">
                <a16:creationId xmlns:a16="http://schemas.microsoft.com/office/drawing/2014/main" id="{DF702979-2F26-4C6C-9B61-5D41F7E4A0D3}"/>
              </a:ext>
            </a:extLst>
          </p:cNvPr>
          <p:cNvSpPr>
            <a:spLocks noGrp="1"/>
          </p:cNvSpPr>
          <p:nvPr>
            <p:ph sz="half" idx="1"/>
          </p:nvPr>
        </p:nvSpPr>
        <p:spPr>
          <a:xfrm>
            <a:off x="0" y="1417638"/>
            <a:ext cx="4495800" cy="4708525"/>
          </a:xfrm>
        </p:spPr>
        <p:txBody>
          <a:bodyPr>
            <a:normAutofit fontScale="85000" lnSpcReduction="20000"/>
          </a:bodyPr>
          <a:lstStyle/>
          <a:p>
            <a:pPr marL="0" indent="0" algn="just">
              <a:buNone/>
            </a:pPr>
            <a:r>
              <a:rPr lang="en-US" sz="3100" b="1" dirty="0" err="1">
                <a:solidFill>
                  <a:srgbClr val="C00000"/>
                </a:solidFill>
              </a:rPr>
              <a:t>len</a:t>
            </a:r>
            <a:r>
              <a:rPr lang="en-US" sz="3100" b="1" dirty="0">
                <a:solidFill>
                  <a:srgbClr val="C00000"/>
                </a:solidFill>
              </a:rPr>
              <a:t>() function in python: </a:t>
            </a:r>
          </a:p>
          <a:p>
            <a:pPr marL="0" indent="0" algn="just">
              <a:buNone/>
            </a:pPr>
            <a:r>
              <a:rPr lang="en-US" dirty="0"/>
              <a:t>This function when applied to a list will return the length of the elements in it.</a:t>
            </a:r>
          </a:p>
          <a:p>
            <a:pPr marL="0" indent="0" algn="just">
              <a:buNone/>
            </a:pPr>
            <a:r>
              <a:rPr lang="en-US" sz="3100" b="1" dirty="0">
                <a:solidFill>
                  <a:srgbClr val="C00000"/>
                </a:solidFill>
              </a:rPr>
              <a:t>count() method in Python: </a:t>
            </a:r>
          </a:p>
          <a:p>
            <a:pPr marL="0" indent="0" algn="just">
              <a:buNone/>
            </a:pPr>
            <a:r>
              <a:rPr lang="en-US" dirty="0"/>
              <a:t>This method returns the number of occurrences of a specific item in the list</a:t>
            </a:r>
          </a:p>
          <a:p>
            <a:pPr marL="0" indent="0" algn="just">
              <a:buNone/>
            </a:pPr>
            <a:r>
              <a:rPr lang="en-US" sz="3100" b="1" dirty="0">
                <a:solidFill>
                  <a:srgbClr val="C00000"/>
                </a:solidFill>
              </a:rPr>
              <a:t>append() method in Python: </a:t>
            </a:r>
          </a:p>
          <a:p>
            <a:pPr marL="0" indent="0" algn="just">
              <a:buNone/>
            </a:pPr>
            <a:r>
              <a:rPr lang="en-US" dirty="0"/>
              <a:t>Using this method we can add elements to the list. The items or elements will be added at the end of the list.</a:t>
            </a:r>
          </a:p>
          <a:p>
            <a:pPr marL="0" indent="0">
              <a:buNone/>
            </a:pPr>
            <a:endParaRPr lang="en-US" sz="2800" dirty="0"/>
          </a:p>
          <a:p>
            <a:pPr marL="0" indent="0">
              <a:buNone/>
            </a:pPr>
            <a:endParaRPr lang="en-US" dirty="0"/>
          </a:p>
        </p:txBody>
      </p:sp>
      <p:sp>
        <p:nvSpPr>
          <p:cNvPr id="7" name="Content Placeholder 6">
            <a:extLst>
              <a:ext uri="{FF2B5EF4-FFF2-40B4-BE49-F238E27FC236}">
                <a16:creationId xmlns:a16="http://schemas.microsoft.com/office/drawing/2014/main" id="{CB88665D-6F23-45C3-AC94-6D81177C3882}"/>
              </a:ext>
            </a:extLst>
          </p:cNvPr>
          <p:cNvSpPr>
            <a:spLocks noGrp="1"/>
          </p:cNvSpPr>
          <p:nvPr>
            <p:ph sz="half" idx="2"/>
          </p:nvPr>
        </p:nvSpPr>
        <p:spPr>
          <a:xfrm>
            <a:off x="4876800" y="1417638"/>
            <a:ext cx="3886200" cy="5059362"/>
          </a:xfrm>
        </p:spPr>
        <p:txBody>
          <a:bodyPr>
            <a:normAutofit fontScale="85000" lnSpcReduction="20000"/>
          </a:bodyPr>
          <a:lstStyle/>
          <a:p>
            <a:pPr marL="0" indent="0">
              <a:buNone/>
            </a:pPr>
            <a:endParaRPr lang="en-US" dirty="0"/>
          </a:p>
        </p:txBody>
      </p:sp>
      <p:pic>
        <p:nvPicPr>
          <p:cNvPr id="4" name="Picture 3">
            <a:extLst>
              <a:ext uri="{FF2B5EF4-FFF2-40B4-BE49-F238E27FC236}">
                <a16:creationId xmlns:a16="http://schemas.microsoft.com/office/drawing/2014/main" id="{5A76185D-5C2C-4CE6-BAE1-EEE084D24C96}"/>
              </a:ext>
            </a:extLst>
          </p:cNvPr>
          <p:cNvPicPr>
            <a:picLocks noChangeAspect="1"/>
          </p:cNvPicPr>
          <p:nvPr/>
        </p:nvPicPr>
        <p:blipFill>
          <a:blip r:embed="rId2"/>
          <a:stretch>
            <a:fillRect/>
          </a:stretch>
        </p:blipFill>
        <p:spPr>
          <a:xfrm>
            <a:off x="4986997" y="1557609"/>
            <a:ext cx="2705099" cy="1457748"/>
          </a:xfrm>
          <a:prstGeom prst="rect">
            <a:avLst/>
          </a:prstGeom>
        </p:spPr>
      </p:pic>
      <p:pic>
        <p:nvPicPr>
          <p:cNvPr id="5" name="Picture 4">
            <a:extLst>
              <a:ext uri="{FF2B5EF4-FFF2-40B4-BE49-F238E27FC236}">
                <a16:creationId xmlns:a16="http://schemas.microsoft.com/office/drawing/2014/main" id="{C4384CAD-0E56-4CF6-A496-88CB9A5C107C}"/>
              </a:ext>
            </a:extLst>
          </p:cNvPr>
          <p:cNvPicPr>
            <a:picLocks noChangeAspect="1"/>
          </p:cNvPicPr>
          <p:nvPr/>
        </p:nvPicPr>
        <p:blipFill>
          <a:blip r:embed="rId3"/>
          <a:stretch>
            <a:fillRect/>
          </a:stretch>
        </p:blipFill>
        <p:spPr>
          <a:xfrm>
            <a:off x="4876801" y="3228830"/>
            <a:ext cx="3657600" cy="1229347"/>
          </a:xfrm>
          <a:prstGeom prst="rect">
            <a:avLst/>
          </a:prstGeom>
        </p:spPr>
      </p:pic>
      <p:pic>
        <p:nvPicPr>
          <p:cNvPr id="6" name="Picture 5">
            <a:extLst>
              <a:ext uri="{FF2B5EF4-FFF2-40B4-BE49-F238E27FC236}">
                <a16:creationId xmlns:a16="http://schemas.microsoft.com/office/drawing/2014/main" id="{2606E0BF-CB58-4D97-BBF9-8687DC7CE43B}"/>
              </a:ext>
            </a:extLst>
          </p:cNvPr>
          <p:cNvPicPr>
            <a:picLocks noChangeAspect="1"/>
          </p:cNvPicPr>
          <p:nvPr/>
        </p:nvPicPr>
        <p:blipFill>
          <a:blip r:embed="rId4"/>
          <a:stretch>
            <a:fillRect/>
          </a:stretch>
        </p:blipFill>
        <p:spPr>
          <a:xfrm>
            <a:off x="4953000" y="4735512"/>
            <a:ext cx="3810000" cy="1741487"/>
          </a:xfrm>
          <a:prstGeom prst="rect">
            <a:avLst/>
          </a:prstGeom>
        </p:spPr>
      </p:pic>
    </p:spTree>
    <p:extLst>
      <p:ext uri="{BB962C8B-B14F-4D97-AF65-F5344CB8AC3E}">
        <p14:creationId xmlns:p14="http://schemas.microsoft.com/office/powerpoint/2010/main" val="38927765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32E442-4A19-4AD2-AF57-8A332164A349}"/>
              </a:ext>
            </a:extLst>
          </p:cNvPr>
          <p:cNvSpPr>
            <a:spLocks noGrp="1"/>
          </p:cNvSpPr>
          <p:nvPr>
            <p:ph sz="half" idx="1"/>
          </p:nvPr>
        </p:nvSpPr>
        <p:spPr>
          <a:xfrm>
            <a:off x="457200" y="914401"/>
            <a:ext cx="4038600" cy="4724400"/>
          </a:xfrm>
        </p:spPr>
        <p:txBody>
          <a:bodyPr>
            <a:normAutofit/>
          </a:bodyPr>
          <a:lstStyle/>
          <a:p>
            <a:pPr marL="0" indent="0">
              <a:buNone/>
            </a:pPr>
            <a:endParaRPr lang="en-US" sz="2400" b="1" dirty="0">
              <a:solidFill>
                <a:srgbClr val="C00000"/>
              </a:solidFill>
            </a:endParaRPr>
          </a:p>
          <a:p>
            <a:pPr marL="0" indent="0">
              <a:buNone/>
            </a:pPr>
            <a:r>
              <a:rPr lang="en-US" sz="2400" b="1" dirty="0">
                <a:solidFill>
                  <a:srgbClr val="C00000"/>
                </a:solidFill>
              </a:rPr>
              <a:t>insert() method in Python: </a:t>
            </a:r>
          </a:p>
          <a:p>
            <a:pPr marL="0" indent="0" algn="just">
              <a:buNone/>
            </a:pPr>
            <a:r>
              <a:rPr lang="en-US" sz="2000" dirty="0"/>
              <a:t>We can add elements to the list object by using the insert() method. The insert() method takes two arguments as input: one is the index and the other is the element. It will add the elements to the list at the specified index.</a:t>
            </a:r>
          </a:p>
          <a:p>
            <a:pPr marL="0" indent="0" algn="just">
              <a:buNone/>
            </a:pPr>
            <a:r>
              <a:rPr lang="en-US" sz="2400" b="1" dirty="0">
                <a:solidFill>
                  <a:srgbClr val="C00000"/>
                </a:solidFill>
              </a:rPr>
              <a:t>extend() method in Python: </a:t>
            </a:r>
          </a:p>
          <a:p>
            <a:pPr marL="0" indent="0" algn="just">
              <a:buNone/>
            </a:pPr>
            <a:r>
              <a:rPr lang="en-US" sz="2400" dirty="0"/>
              <a:t>Using this method the items in one list can be added to the other.</a:t>
            </a:r>
          </a:p>
          <a:p>
            <a:pPr marL="0" indent="0">
              <a:buNone/>
            </a:pPr>
            <a:endParaRPr lang="en-US" sz="2800" dirty="0"/>
          </a:p>
          <a:p>
            <a:pPr marL="0" indent="0">
              <a:buNone/>
            </a:pPr>
            <a:endParaRPr lang="en-US" dirty="0"/>
          </a:p>
        </p:txBody>
      </p:sp>
      <p:pic>
        <p:nvPicPr>
          <p:cNvPr id="6" name="Content Placeholder 5">
            <a:extLst>
              <a:ext uri="{FF2B5EF4-FFF2-40B4-BE49-F238E27FC236}">
                <a16:creationId xmlns:a16="http://schemas.microsoft.com/office/drawing/2014/main" id="{2DA355C3-F393-400E-AA9B-C3D5D8DAFAC4}"/>
              </a:ext>
            </a:extLst>
          </p:cNvPr>
          <p:cNvPicPr>
            <a:picLocks noGrp="1" noChangeAspect="1"/>
          </p:cNvPicPr>
          <p:nvPr>
            <p:ph sz="half" idx="2"/>
          </p:nvPr>
        </p:nvPicPr>
        <p:blipFill>
          <a:blip r:embed="rId2"/>
          <a:stretch>
            <a:fillRect/>
          </a:stretch>
        </p:blipFill>
        <p:spPr>
          <a:xfrm>
            <a:off x="4751680" y="1268437"/>
            <a:ext cx="4032422" cy="1676400"/>
          </a:xfrm>
          <a:prstGeom prst="rect">
            <a:avLst/>
          </a:prstGeom>
        </p:spPr>
      </p:pic>
      <p:pic>
        <p:nvPicPr>
          <p:cNvPr id="7" name="Picture 6">
            <a:extLst>
              <a:ext uri="{FF2B5EF4-FFF2-40B4-BE49-F238E27FC236}">
                <a16:creationId xmlns:a16="http://schemas.microsoft.com/office/drawing/2014/main" id="{ACEEE7D7-B4B5-47FD-959C-34F467DB7BC6}"/>
              </a:ext>
            </a:extLst>
          </p:cNvPr>
          <p:cNvPicPr>
            <a:picLocks noChangeAspect="1"/>
          </p:cNvPicPr>
          <p:nvPr/>
        </p:nvPicPr>
        <p:blipFill>
          <a:blip r:embed="rId3"/>
          <a:stretch>
            <a:fillRect/>
          </a:stretch>
        </p:blipFill>
        <p:spPr>
          <a:xfrm>
            <a:off x="4751680" y="3450102"/>
            <a:ext cx="4104248" cy="3154363"/>
          </a:xfrm>
          <a:prstGeom prst="rect">
            <a:avLst/>
          </a:prstGeom>
        </p:spPr>
      </p:pic>
      <p:sp>
        <p:nvSpPr>
          <p:cNvPr id="9" name="Title 1">
            <a:extLst>
              <a:ext uri="{FF2B5EF4-FFF2-40B4-BE49-F238E27FC236}">
                <a16:creationId xmlns:a16="http://schemas.microsoft.com/office/drawing/2014/main" id="{042AA19C-AA3D-4AC9-BF0B-961DA338AC7D}"/>
              </a:ext>
            </a:extLst>
          </p:cNvPr>
          <p:cNvSpPr>
            <a:spLocks noGrp="1"/>
          </p:cNvSpPr>
          <p:nvPr>
            <p:ph type="title"/>
          </p:nvPr>
        </p:nvSpPr>
        <p:spPr>
          <a:xfrm>
            <a:off x="609600" y="381000"/>
            <a:ext cx="6781800" cy="759303"/>
          </a:xfrm>
        </p:spPr>
        <p:txBody>
          <a:bodyPr>
            <a:noAutofit/>
          </a:bodyPr>
          <a:lstStyle/>
          <a:p>
            <a:r>
              <a:rPr lang="en-US" sz="3600" dirty="0">
                <a:solidFill>
                  <a:srgbClr val="C00000"/>
                </a:solidFill>
              </a:rPr>
              <a:t>Functions/methods in list:</a:t>
            </a:r>
            <a:br>
              <a:rPr lang="en-US" sz="2400" b="1" dirty="0">
                <a:solidFill>
                  <a:srgbClr val="C00000"/>
                </a:solidFill>
              </a:rPr>
            </a:br>
            <a:endParaRPr lang="en-US" sz="2400" dirty="0">
              <a:solidFill>
                <a:srgbClr val="C00000"/>
              </a:solidFill>
            </a:endParaRPr>
          </a:p>
        </p:txBody>
      </p:sp>
    </p:spTree>
    <p:extLst>
      <p:ext uri="{BB962C8B-B14F-4D97-AF65-F5344CB8AC3E}">
        <p14:creationId xmlns:p14="http://schemas.microsoft.com/office/powerpoint/2010/main" val="2577211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4AB1E6-778E-4D87-94EC-2921B397DC2D}"/>
              </a:ext>
            </a:extLst>
          </p:cNvPr>
          <p:cNvSpPr>
            <a:spLocks noGrp="1"/>
          </p:cNvSpPr>
          <p:nvPr>
            <p:ph sz="half" idx="1"/>
          </p:nvPr>
        </p:nvSpPr>
        <p:spPr>
          <a:xfrm>
            <a:off x="280182" y="1077668"/>
            <a:ext cx="4267200" cy="5745163"/>
          </a:xfrm>
        </p:spPr>
        <p:txBody>
          <a:bodyPr>
            <a:normAutofit/>
          </a:bodyPr>
          <a:lstStyle/>
          <a:p>
            <a:pPr marL="0" indent="0">
              <a:buNone/>
            </a:pPr>
            <a:r>
              <a:rPr lang="en-US" sz="2400" b="1" dirty="0">
                <a:solidFill>
                  <a:srgbClr val="C00000"/>
                </a:solidFill>
              </a:rPr>
              <a:t>remove() method in Python: </a:t>
            </a:r>
          </a:p>
          <a:p>
            <a:pPr marL="0" indent="0" algn="just">
              <a:buNone/>
            </a:pPr>
            <a:r>
              <a:rPr lang="en-US" sz="2000" dirty="0"/>
              <a:t>We can use this method to remove specific items from the list. If the item exists multiple times, then only the first occurrence will be removed. If the specified item not present in list, then we will get </a:t>
            </a:r>
            <a:r>
              <a:rPr lang="en-US" sz="2000" dirty="0" err="1"/>
              <a:t>ValueError</a:t>
            </a:r>
            <a:r>
              <a:rPr lang="en-US" sz="2000" dirty="0"/>
              <a:t>. </a:t>
            </a:r>
          </a:p>
          <a:p>
            <a:pPr marL="0" indent="0">
              <a:buNone/>
            </a:pPr>
            <a:endParaRPr lang="en-US" sz="2000" b="1" dirty="0">
              <a:solidFill>
                <a:srgbClr val="C00000"/>
              </a:solidFill>
            </a:endParaRPr>
          </a:p>
          <a:p>
            <a:pPr marL="0" indent="0" algn="just">
              <a:buNone/>
            </a:pPr>
            <a:r>
              <a:rPr lang="en-US" sz="2000" b="1" dirty="0">
                <a:solidFill>
                  <a:srgbClr val="C00000"/>
                </a:solidFill>
              </a:rPr>
              <a:t>pop() method in Python: </a:t>
            </a:r>
          </a:p>
          <a:p>
            <a:pPr marL="0" indent="0" algn="just">
              <a:buNone/>
            </a:pPr>
            <a:r>
              <a:rPr lang="en-US" sz="2000" dirty="0"/>
              <a:t>This method takes an index as an argument and removes and returns the element present at the given index. If no index is given, then the last item is removed and returned by default.</a:t>
            </a:r>
          </a:p>
          <a:p>
            <a:pPr marL="0" indent="0" algn="just">
              <a:buNone/>
            </a:pPr>
            <a:endParaRPr lang="en-US" sz="2000" dirty="0"/>
          </a:p>
          <a:p>
            <a:pPr marL="0" indent="0" algn="just">
              <a:buNone/>
            </a:pPr>
            <a:endParaRPr lang="en-US" sz="2000" dirty="0"/>
          </a:p>
        </p:txBody>
      </p:sp>
      <p:pic>
        <p:nvPicPr>
          <p:cNvPr id="6" name="Picture 5">
            <a:extLst>
              <a:ext uri="{FF2B5EF4-FFF2-40B4-BE49-F238E27FC236}">
                <a16:creationId xmlns:a16="http://schemas.microsoft.com/office/drawing/2014/main" id="{6F46A2B8-446F-4836-B662-255E11A0F910}"/>
              </a:ext>
            </a:extLst>
          </p:cNvPr>
          <p:cNvPicPr>
            <a:picLocks noChangeAspect="1"/>
          </p:cNvPicPr>
          <p:nvPr/>
        </p:nvPicPr>
        <p:blipFill>
          <a:blip r:embed="rId2"/>
          <a:stretch>
            <a:fillRect/>
          </a:stretch>
        </p:blipFill>
        <p:spPr>
          <a:xfrm>
            <a:off x="5105400" y="1263808"/>
            <a:ext cx="2819400" cy="2119411"/>
          </a:xfrm>
          <a:prstGeom prst="rect">
            <a:avLst/>
          </a:prstGeom>
        </p:spPr>
      </p:pic>
      <p:pic>
        <p:nvPicPr>
          <p:cNvPr id="7" name="Picture 6">
            <a:extLst>
              <a:ext uri="{FF2B5EF4-FFF2-40B4-BE49-F238E27FC236}">
                <a16:creationId xmlns:a16="http://schemas.microsoft.com/office/drawing/2014/main" id="{060E41D6-3C5F-4575-9E97-FE4C0AE7EE98}"/>
              </a:ext>
            </a:extLst>
          </p:cNvPr>
          <p:cNvPicPr>
            <a:picLocks noChangeAspect="1"/>
          </p:cNvPicPr>
          <p:nvPr/>
        </p:nvPicPr>
        <p:blipFill>
          <a:blip r:embed="rId3"/>
          <a:stretch>
            <a:fillRect/>
          </a:stretch>
        </p:blipFill>
        <p:spPr>
          <a:xfrm>
            <a:off x="5334000" y="3824047"/>
            <a:ext cx="3067050" cy="2946774"/>
          </a:xfrm>
          <a:prstGeom prst="rect">
            <a:avLst/>
          </a:prstGeom>
        </p:spPr>
      </p:pic>
      <p:sp>
        <p:nvSpPr>
          <p:cNvPr id="8" name="Title 1">
            <a:extLst>
              <a:ext uri="{FF2B5EF4-FFF2-40B4-BE49-F238E27FC236}">
                <a16:creationId xmlns:a16="http://schemas.microsoft.com/office/drawing/2014/main" id="{D0C10EC2-83AA-4EFD-A24A-B7AFF68EA1C7}"/>
              </a:ext>
            </a:extLst>
          </p:cNvPr>
          <p:cNvSpPr>
            <a:spLocks noGrp="1"/>
          </p:cNvSpPr>
          <p:nvPr>
            <p:ph type="title"/>
          </p:nvPr>
        </p:nvSpPr>
        <p:spPr>
          <a:xfrm>
            <a:off x="609600" y="381000"/>
            <a:ext cx="6781800" cy="759303"/>
          </a:xfrm>
        </p:spPr>
        <p:txBody>
          <a:bodyPr>
            <a:noAutofit/>
          </a:bodyPr>
          <a:lstStyle/>
          <a:p>
            <a:r>
              <a:rPr lang="en-US" sz="3600" dirty="0">
                <a:solidFill>
                  <a:srgbClr val="C00000"/>
                </a:solidFill>
              </a:rPr>
              <a:t>Functions/methods in list:</a:t>
            </a:r>
            <a:br>
              <a:rPr lang="en-US" sz="2400" b="1" dirty="0">
                <a:solidFill>
                  <a:srgbClr val="C00000"/>
                </a:solidFill>
              </a:rPr>
            </a:br>
            <a:endParaRPr lang="en-US" sz="2400" dirty="0">
              <a:solidFill>
                <a:srgbClr val="C00000"/>
              </a:solidFill>
            </a:endParaRPr>
          </a:p>
        </p:txBody>
      </p:sp>
    </p:spTree>
    <p:extLst>
      <p:ext uri="{BB962C8B-B14F-4D97-AF65-F5344CB8AC3E}">
        <p14:creationId xmlns:p14="http://schemas.microsoft.com/office/powerpoint/2010/main" val="654915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F58B7D-DD39-410A-BB62-DD0104C1F4E5}"/>
              </a:ext>
            </a:extLst>
          </p:cNvPr>
          <p:cNvSpPr>
            <a:spLocks noGrp="1"/>
          </p:cNvSpPr>
          <p:nvPr>
            <p:ph sz="half" idx="1"/>
          </p:nvPr>
        </p:nvSpPr>
        <p:spPr>
          <a:xfrm>
            <a:off x="345831" y="1189037"/>
            <a:ext cx="4038600" cy="5668963"/>
          </a:xfrm>
        </p:spPr>
        <p:txBody>
          <a:bodyPr>
            <a:normAutofit fontScale="92500" lnSpcReduction="20000"/>
          </a:bodyPr>
          <a:lstStyle/>
          <a:p>
            <a:pPr marL="0" indent="0" algn="just">
              <a:buNone/>
            </a:pPr>
            <a:r>
              <a:rPr lang="en-US" sz="2400" b="1" dirty="0">
                <a:solidFill>
                  <a:srgbClr val="C00000"/>
                </a:solidFill>
              </a:rPr>
              <a:t>reverse() method in python: </a:t>
            </a:r>
          </a:p>
          <a:p>
            <a:pPr marL="0" indent="0" algn="just">
              <a:buNone/>
            </a:pPr>
            <a:r>
              <a:rPr lang="en-US" sz="2400" dirty="0"/>
              <a:t>This method reverses the order of list elements.</a:t>
            </a:r>
          </a:p>
          <a:p>
            <a:pPr marL="0" indent="0" algn="just">
              <a:buNone/>
            </a:pPr>
            <a:endParaRPr lang="en-US" sz="2400" dirty="0"/>
          </a:p>
          <a:p>
            <a:pPr marL="0" indent="0">
              <a:buNone/>
            </a:pPr>
            <a:r>
              <a:rPr lang="en-US" sz="2400" b="1" dirty="0">
                <a:solidFill>
                  <a:srgbClr val="C00000"/>
                </a:solidFill>
              </a:rPr>
              <a:t>sort() method in Python: </a:t>
            </a:r>
          </a:p>
          <a:p>
            <a:pPr marL="0" indent="0" algn="just">
              <a:buNone/>
            </a:pPr>
            <a:r>
              <a:rPr lang="en-US" sz="2400" dirty="0"/>
              <a:t>In a list by default insertion order is preserved. If we want to sort the elements of the list according to the default natural sorting order then we should go for the sort() method. For numbers, the default natural sorting order is ascending order. For strings, the default natural sorting order is alphabetical order. To use the sort() method, the list should contain only homogeneous elements otherwise, we will get </a:t>
            </a:r>
            <a:r>
              <a:rPr lang="en-US" sz="2400" dirty="0" err="1"/>
              <a:t>TypeError</a:t>
            </a:r>
            <a:r>
              <a:rPr lang="en-US" sz="2400" dirty="0"/>
              <a:t>.</a:t>
            </a:r>
          </a:p>
          <a:p>
            <a:pPr marL="0" indent="0" algn="just">
              <a:buNone/>
            </a:pPr>
            <a:endParaRPr lang="en-US" sz="2400" dirty="0"/>
          </a:p>
          <a:p>
            <a:pPr marL="0" indent="0">
              <a:buNone/>
            </a:pPr>
            <a:endParaRPr lang="en-US" dirty="0"/>
          </a:p>
        </p:txBody>
      </p:sp>
      <p:pic>
        <p:nvPicPr>
          <p:cNvPr id="6" name="Content Placeholder 5">
            <a:extLst>
              <a:ext uri="{FF2B5EF4-FFF2-40B4-BE49-F238E27FC236}">
                <a16:creationId xmlns:a16="http://schemas.microsoft.com/office/drawing/2014/main" id="{E3AC95EA-3695-4064-A213-B66083573E12}"/>
              </a:ext>
            </a:extLst>
          </p:cNvPr>
          <p:cNvPicPr>
            <a:picLocks noGrp="1" noChangeAspect="1"/>
          </p:cNvPicPr>
          <p:nvPr>
            <p:ph sz="half" idx="2"/>
          </p:nvPr>
        </p:nvPicPr>
        <p:blipFill>
          <a:blip r:embed="rId2"/>
          <a:stretch>
            <a:fillRect/>
          </a:stretch>
        </p:blipFill>
        <p:spPr>
          <a:xfrm>
            <a:off x="5028027" y="1447800"/>
            <a:ext cx="3581400" cy="2209800"/>
          </a:xfrm>
          <a:prstGeom prst="rect">
            <a:avLst/>
          </a:prstGeom>
        </p:spPr>
      </p:pic>
      <p:pic>
        <p:nvPicPr>
          <p:cNvPr id="7" name="Picture 6">
            <a:extLst>
              <a:ext uri="{FF2B5EF4-FFF2-40B4-BE49-F238E27FC236}">
                <a16:creationId xmlns:a16="http://schemas.microsoft.com/office/drawing/2014/main" id="{6CB4E23F-914E-4771-929A-560F8FB87BC0}"/>
              </a:ext>
            </a:extLst>
          </p:cNvPr>
          <p:cNvPicPr>
            <a:picLocks noChangeAspect="1"/>
          </p:cNvPicPr>
          <p:nvPr/>
        </p:nvPicPr>
        <p:blipFill>
          <a:blip r:embed="rId3"/>
          <a:stretch>
            <a:fillRect/>
          </a:stretch>
        </p:blipFill>
        <p:spPr>
          <a:xfrm>
            <a:off x="4999892" y="4572000"/>
            <a:ext cx="3810000" cy="1537927"/>
          </a:xfrm>
          <a:prstGeom prst="rect">
            <a:avLst/>
          </a:prstGeom>
        </p:spPr>
      </p:pic>
      <p:sp>
        <p:nvSpPr>
          <p:cNvPr id="8" name="Title 1">
            <a:extLst>
              <a:ext uri="{FF2B5EF4-FFF2-40B4-BE49-F238E27FC236}">
                <a16:creationId xmlns:a16="http://schemas.microsoft.com/office/drawing/2014/main" id="{7ED09C7F-C827-4A6B-A25F-5FDE3EE01ED1}"/>
              </a:ext>
            </a:extLst>
          </p:cNvPr>
          <p:cNvSpPr>
            <a:spLocks noGrp="1"/>
          </p:cNvSpPr>
          <p:nvPr>
            <p:ph type="title"/>
          </p:nvPr>
        </p:nvSpPr>
        <p:spPr>
          <a:xfrm>
            <a:off x="609600" y="381000"/>
            <a:ext cx="6781800" cy="759303"/>
          </a:xfrm>
        </p:spPr>
        <p:txBody>
          <a:bodyPr>
            <a:noAutofit/>
          </a:bodyPr>
          <a:lstStyle/>
          <a:p>
            <a:r>
              <a:rPr lang="en-US" sz="3600" dirty="0">
                <a:solidFill>
                  <a:srgbClr val="C00000"/>
                </a:solidFill>
              </a:rPr>
              <a:t>Functions/methods in list:</a:t>
            </a:r>
            <a:br>
              <a:rPr lang="en-US" sz="2400" b="1" dirty="0">
                <a:solidFill>
                  <a:srgbClr val="C00000"/>
                </a:solidFill>
              </a:rPr>
            </a:br>
            <a:endParaRPr lang="en-US" sz="2400" dirty="0">
              <a:solidFill>
                <a:srgbClr val="C00000"/>
              </a:solidFill>
            </a:endParaRPr>
          </a:p>
        </p:txBody>
      </p:sp>
    </p:spTree>
    <p:extLst>
      <p:ext uri="{BB962C8B-B14F-4D97-AF65-F5344CB8AC3E}">
        <p14:creationId xmlns:p14="http://schemas.microsoft.com/office/powerpoint/2010/main" val="3447343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B29725-A000-4031-8CA1-7E22EC35BDFC}"/>
              </a:ext>
            </a:extLst>
          </p:cNvPr>
          <p:cNvSpPr>
            <a:spLocks noGrp="1"/>
          </p:cNvSpPr>
          <p:nvPr>
            <p:ph idx="1"/>
          </p:nvPr>
        </p:nvSpPr>
        <p:spPr>
          <a:xfrm>
            <a:off x="457200" y="685800"/>
            <a:ext cx="8229600" cy="5440363"/>
          </a:xfrm>
        </p:spPr>
        <p:txBody>
          <a:bodyPr>
            <a:normAutofit lnSpcReduction="10000"/>
          </a:bodyPr>
          <a:lstStyle/>
          <a:p>
            <a:pPr marL="0" indent="0" algn="just">
              <a:buNone/>
            </a:pPr>
            <a:r>
              <a:rPr lang="en-US" b="1" dirty="0">
                <a:solidFill>
                  <a:srgbClr val="C00000"/>
                </a:solidFill>
              </a:rPr>
              <a:t>Tuple:</a:t>
            </a:r>
          </a:p>
          <a:p>
            <a:pPr algn="just">
              <a:buFont typeface="Wingdings" panose="05000000000000000000" pitchFamily="2" charset="2"/>
              <a:buChar char="ü"/>
            </a:pPr>
            <a:r>
              <a:rPr lang="en-US" dirty="0"/>
              <a:t>Like lists, tuples also contain the collection of the items of different data types. </a:t>
            </a:r>
          </a:p>
          <a:p>
            <a:pPr algn="just">
              <a:buFont typeface="Wingdings" panose="05000000000000000000" pitchFamily="2" charset="2"/>
              <a:buChar char="ü"/>
            </a:pPr>
            <a:r>
              <a:rPr lang="en-US" dirty="0"/>
              <a:t>The items of the tuple are separated with a comma (,) and enclosed in parentheses ().</a:t>
            </a:r>
          </a:p>
          <a:p>
            <a:pPr algn="just">
              <a:buFont typeface="Wingdings" panose="05000000000000000000" pitchFamily="2" charset="2"/>
              <a:buChar char="ü"/>
            </a:pPr>
            <a:r>
              <a:rPr lang="en-US" dirty="0"/>
              <a:t>A tuple is a read-only data structure as we can't modify the size and value of the items of a tuple.</a:t>
            </a:r>
          </a:p>
          <a:p>
            <a:pPr marL="0" indent="0">
              <a:buNone/>
            </a:pPr>
            <a:r>
              <a:rPr lang="en-US" dirty="0"/>
              <a:t>Syntax:</a:t>
            </a:r>
          </a:p>
          <a:p>
            <a:pPr marL="0" indent="0">
              <a:buNone/>
            </a:pPr>
            <a:r>
              <a:rPr lang="en-US" dirty="0" err="1"/>
              <a:t>mytuple</a:t>
            </a:r>
            <a:r>
              <a:rPr lang="en-US" dirty="0"/>
              <a:t>=</a:t>
            </a:r>
            <a:r>
              <a:rPr lang="de-DE" dirty="0"/>
              <a:t>(1, "hi", "Python", 2) </a:t>
            </a:r>
            <a:endParaRPr lang="en-US" dirty="0"/>
          </a:p>
        </p:txBody>
      </p:sp>
    </p:spTree>
    <p:extLst>
      <p:ext uri="{BB962C8B-B14F-4D97-AF65-F5344CB8AC3E}">
        <p14:creationId xmlns:p14="http://schemas.microsoft.com/office/powerpoint/2010/main" val="1773878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E2E1B6-8668-4DD3-99C0-E93FCBA71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143000"/>
            <a:ext cx="5891545" cy="4974298"/>
          </a:xfrm>
          <a:prstGeom prst="rect">
            <a:avLst/>
          </a:prstGeom>
        </p:spPr>
      </p:pic>
      <p:sp>
        <p:nvSpPr>
          <p:cNvPr id="3" name="Rectangle 2">
            <a:extLst>
              <a:ext uri="{FF2B5EF4-FFF2-40B4-BE49-F238E27FC236}">
                <a16:creationId xmlns:a16="http://schemas.microsoft.com/office/drawing/2014/main" id="{476A691E-9D5F-4006-8FD9-C9085EFB490A}"/>
              </a:ext>
            </a:extLst>
          </p:cNvPr>
          <p:cNvSpPr/>
          <p:nvPr/>
        </p:nvSpPr>
        <p:spPr>
          <a:xfrm>
            <a:off x="457200" y="457201"/>
            <a:ext cx="6400800" cy="461665"/>
          </a:xfrm>
          <a:prstGeom prst="rect">
            <a:avLst/>
          </a:prstGeom>
        </p:spPr>
        <p:txBody>
          <a:bodyPr wrap="square">
            <a:spAutoFit/>
          </a:bodyPr>
          <a:lstStyle/>
          <a:p>
            <a:pPr algn="just"/>
            <a:r>
              <a:rPr lang="en-US" b="1" dirty="0">
                <a:solidFill>
                  <a:srgbClr val="000000"/>
                </a:solidFill>
                <a:latin typeface="arial" panose="020B0604020202020204" pitchFamily="34" charset="0"/>
              </a:rPr>
              <a:t>Accessing Tuple By </a:t>
            </a:r>
            <a:r>
              <a:rPr lang="en-US" sz="2400" b="1" dirty="0"/>
              <a:t>using the slicing operator</a:t>
            </a:r>
            <a:endParaRPr lang="en-US" b="1" dirty="0">
              <a:effectLst/>
            </a:endParaRPr>
          </a:p>
        </p:txBody>
      </p:sp>
    </p:spTree>
    <p:extLst>
      <p:ext uri="{BB962C8B-B14F-4D97-AF65-F5344CB8AC3E}">
        <p14:creationId xmlns:p14="http://schemas.microsoft.com/office/powerpoint/2010/main" val="3582825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B82A1-662D-427A-8190-5D3DE90B88CE}"/>
              </a:ext>
            </a:extLst>
          </p:cNvPr>
          <p:cNvSpPr>
            <a:spLocks noGrp="1"/>
          </p:cNvSpPr>
          <p:nvPr>
            <p:ph type="title"/>
          </p:nvPr>
        </p:nvSpPr>
        <p:spPr>
          <a:xfrm>
            <a:off x="457200" y="228600"/>
            <a:ext cx="6934200" cy="685800"/>
          </a:xfrm>
        </p:spPr>
        <p:txBody>
          <a:bodyPr>
            <a:noAutofit/>
          </a:bodyPr>
          <a:lstStyle/>
          <a:p>
            <a:pPr algn="l"/>
            <a:br>
              <a:rPr lang="en-US" sz="2800" dirty="0"/>
            </a:br>
            <a:r>
              <a:rPr lang="en-US" sz="3600" dirty="0">
                <a:solidFill>
                  <a:srgbClr val="C00000"/>
                </a:solidFill>
              </a:rPr>
              <a:t>Functions/methods in tuple:</a:t>
            </a:r>
            <a:br>
              <a:rPr lang="en-US" sz="2800" dirty="0"/>
            </a:br>
            <a:endParaRPr lang="en-US" sz="2800" dirty="0"/>
          </a:p>
        </p:txBody>
      </p:sp>
      <p:sp>
        <p:nvSpPr>
          <p:cNvPr id="4" name="Content Placeholder 3">
            <a:extLst>
              <a:ext uri="{FF2B5EF4-FFF2-40B4-BE49-F238E27FC236}">
                <a16:creationId xmlns:a16="http://schemas.microsoft.com/office/drawing/2014/main" id="{6AF1C10D-5E4D-46C9-B38F-3E7F8DF1B4FE}"/>
              </a:ext>
            </a:extLst>
          </p:cNvPr>
          <p:cNvSpPr>
            <a:spLocks noGrp="1"/>
          </p:cNvSpPr>
          <p:nvPr>
            <p:ph sz="half" idx="1"/>
          </p:nvPr>
        </p:nvSpPr>
        <p:spPr>
          <a:xfrm>
            <a:off x="457200" y="1219200"/>
            <a:ext cx="4038600" cy="4906963"/>
          </a:xfrm>
        </p:spPr>
        <p:txBody>
          <a:bodyPr>
            <a:normAutofit fontScale="85000" lnSpcReduction="10000"/>
          </a:bodyPr>
          <a:lstStyle/>
          <a:p>
            <a:pPr marL="0" indent="0" algn="just">
              <a:buNone/>
            </a:pPr>
            <a:r>
              <a:rPr lang="en-US" sz="2400" b="1" dirty="0">
                <a:solidFill>
                  <a:srgbClr val="C00000"/>
                </a:solidFill>
              </a:rPr>
              <a:t>max(): </a:t>
            </a:r>
            <a:r>
              <a:rPr lang="en-US" sz="2400" dirty="0"/>
              <a:t>This function returns the large element from the tuple.</a:t>
            </a:r>
          </a:p>
          <a:p>
            <a:pPr marL="0" indent="0" algn="just">
              <a:buNone/>
            </a:pPr>
            <a:r>
              <a:rPr lang="en-US" sz="2400" b="1" dirty="0">
                <a:solidFill>
                  <a:srgbClr val="C00000"/>
                </a:solidFill>
              </a:rPr>
              <a:t>min(): </a:t>
            </a:r>
            <a:r>
              <a:rPr lang="en-US" sz="2400" dirty="0"/>
              <a:t>This function returns the minimum element from the tuple.</a:t>
            </a:r>
          </a:p>
          <a:p>
            <a:pPr marL="0" indent="0" algn="just">
              <a:buNone/>
            </a:pPr>
            <a:r>
              <a:rPr lang="en-US" sz="2400" b="1" dirty="0" err="1">
                <a:solidFill>
                  <a:srgbClr val="C00000"/>
                </a:solidFill>
              </a:rPr>
              <a:t>len</a:t>
            </a:r>
            <a:r>
              <a:rPr lang="en-US" sz="2400" b="1" dirty="0">
                <a:solidFill>
                  <a:srgbClr val="C00000"/>
                </a:solidFill>
              </a:rPr>
              <a:t>(): </a:t>
            </a:r>
            <a:r>
              <a:rPr lang="en-US" sz="2400" dirty="0"/>
              <a:t>This function returns the number of elements in a tuple.</a:t>
            </a:r>
          </a:p>
          <a:p>
            <a:pPr marL="0" indent="0" algn="just">
              <a:buNone/>
            </a:pPr>
            <a:r>
              <a:rPr lang="en-US" sz="2400" b="1" dirty="0">
                <a:solidFill>
                  <a:srgbClr val="C00000"/>
                </a:solidFill>
              </a:rPr>
              <a:t>tuple(): </a:t>
            </a:r>
            <a:r>
              <a:rPr lang="en-US" sz="2400" dirty="0"/>
              <a:t>Creating a tuple from a list , string, set, dictionary etc..</a:t>
            </a:r>
          </a:p>
          <a:p>
            <a:pPr marL="0" indent="0" algn="just">
              <a:buNone/>
            </a:pPr>
            <a:r>
              <a:rPr lang="en-US" sz="2400" b="1" dirty="0">
                <a:solidFill>
                  <a:srgbClr val="C00000"/>
                </a:solidFill>
              </a:rPr>
              <a:t>count() method</a:t>
            </a:r>
            <a:r>
              <a:rPr lang="en-US" sz="2400" dirty="0"/>
              <a:t>: This method returns the number of occurrences of a specified element in the tuple.</a:t>
            </a:r>
          </a:p>
          <a:p>
            <a:pPr marL="0" indent="0" algn="just">
              <a:buNone/>
            </a:pPr>
            <a:r>
              <a:rPr lang="en-US" sz="2400" b="1" dirty="0">
                <a:solidFill>
                  <a:srgbClr val="C00000"/>
                </a:solidFill>
              </a:rPr>
              <a:t>index() method: </a:t>
            </a:r>
            <a:r>
              <a:rPr lang="en-US" sz="2400" dirty="0"/>
              <a:t>This method returns the index of the first occurrence of a specified element in the tuple.</a:t>
            </a:r>
          </a:p>
        </p:txBody>
      </p:sp>
      <p:pic>
        <p:nvPicPr>
          <p:cNvPr id="5" name="Content Placeholder 4">
            <a:extLst>
              <a:ext uri="{FF2B5EF4-FFF2-40B4-BE49-F238E27FC236}">
                <a16:creationId xmlns:a16="http://schemas.microsoft.com/office/drawing/2014/main" id="{ECA549ED-8677-43CB-8020-EA60276E15D6}"/>
              </a:ext>
            </a:extLst>
          </p:cNvPr>
          <p:cNvPicPr>
            <a:picLocks noGrp="1" noChangeAspect="1"/>
          </p:cNvPicPr>
          <p:nvPr>
            <p:ph sz="half" idx="2"/>
          </p:nvPr>
        </p:nvPicPr>
        <p:blipFill>
          <a:blip r:embed="rId2"/>
          <a:stretch>
            <a:fillRect/>
          </a:stretch>
        </p:blipFill>
        <p:spPr>
          <a:xfrm>
            <a:off x="4800600" y="1752600"/>
            <a:ext cx="4038600" cy="2895600"/>
          </a:xfrm>
          <a:prstGeom prst="rect">
            <a:avLst/>
          </a:prstGeom>
        </p:spPr>
      </p:pic>
    </p:spTree>
    <p:extLst>
      <p:ext uri="{BB962C8B-B14F-4D97-AF65-F5344CB8AC3E}">
        <p14:creationId xmlns:p14="http://schemas.microsoft.com/office/powerpoint/2010/main" val="1177632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709CE-441D-4554-A08A-B815B1A391AF}"/>
              </a:ext>
            </a:extLst>
          </p:cNvPr>
          <p:cNvSpPr>
            <a:spLocks noGrp="1"/>
          </p:cNvSpPr>
          <p:nvPr>
            <p:ph type="title"/>
          </p:nvPr>
        </p:nvSpPr>
        <p:spPr>
          <a:xfrm>
            <a:off x="457200" y="380999"/>
            <a:ext cx="6934200" cy="350838"/>
          </a:xfrm>
        </p:spPr>
        <p:txBody>
          <a:bodyPr>
            <a:normAutofit fontScale="90000"/>
          </a:bodyPr>
          <a:lstStyle/>
          <a:p>
            <a:pPr algn="l"/>
            <a:br>
              <a:rPr lang="en-US" b="1" dirty="0">
                <a:solidFill>
                  <a:srgbClr val="C00000"/>
                </a:solidFill>
              </a:rPr>
            </a:br>
            <a:r>
              <a:rPr lang="en-US" sz="4000" b="1" dirty="0">
                <a:solidFill>
                  <a:srgbClr val="C00000"/>
                </a:solidFill>
              </a:rPr>
              <a:t>Dictionary</a:t>
            </a:r>
            <a:br>
              <a:rPr lang="en-US" b="1" dirty="0">
                <a:solidFill>
                  <a:srgbClr val="C00000"/>
                </a:solidFill>
              </a:rPr>
            </a:br>
            <a:endParaRPr lang="en-US" dirty="0"/>
          </a:p>
        </p:txBody>
      </p:sp>
      <p:sp>
        <p:nvSpPr>
          <p:cNvPr id="3" name="Content Placeholder 2">
            <a:extLst>
              <a:ext uri="{FF2B5EF4-FFF2-40B4-BE49-F238E27FC236}">
                <a16:creationId xmlns:a16="http://schemas.microsoft.com/office/drawing/2014/main" id="{7D419B27-B51E-4D0E-9B2F-4738ECD84689}"/>
              </a:ext>
            </a:extLst>
          </p:cNvPr>
          <p:cNvSpPr>
            <a:spLocks noGrp="1"/>
          </p:cNvSpPr>
          <p:nvPr>
            <p:ph sz="half" idx="1"/>
          </p:nvPr>
        </p:nvSpPr>
        <p:spPr>
          <a:xfrm>
            <a:off x="304800" y="1143000"/>
            <a:ext cx="4191000" cy="4983163"/>
          </a:xfrm>
        </p:spPr>
        <p:txBody>
          <a:bodyPr>
            <a:normAutofit/>
          </a:bodyPr>
          <a:lstStyle/>
          <a:p>
            <a:pPr algn="just">
              <a:buFont typeface="Wingdings" panose="05000000000000000000" pitchFamily="2" charset="2"/>
              <a:buChar char="ü"/>
            </a:pPr>
            <a:r>
              <a:rPr lang="en-US" sz="2000" dirty="0"/>
              <a:t>Dictionary is an unordered set of a key-value pair of items. </a:t>
            </a:r>
          </a:p>
          <a:p>
            <a:pPr algn="just">
              <a:buFont typeface="Wingdings" panose="05000000000000000000" pitchFamily="2" charset="2"/>
              <a:buChar char="ü"/>
            </a:pPr>
            <a:r>
              <a:rPr lang="en-US" sz="2000" dirty="0"/>
              <a:t>The items in the dictionary are separated with the comma (,) and enclosed in the curly braces {}.</a:t>
            </a:r>
          </a:p>
          <a:p>
            <a:pPr algn="just">
              <a:buFont typeface="Wingdings" panose="05000000000000000000" pitchFamily="2" charset="2"/>
              <a:buChar char="ü"/>
            </a:pPr>
            <a:r>
              <a:rPr lang="en-US" sz="2000" dirty="0"/>
              <a:t>The values can be accessed in the dictionary by using the keys as keys are unique in the dictionary.</a:t>
            </a:r>
          </a:p>
          <a:p>
            <a:pPr algn="just">
              <a:buFont typeface="Wingdings" panose="05000000000000000000" pitchFamily="2" charset="2"/>
              <a:buChar char="ü"/>
            </a:pPr>
            <a:r>
              <a:rPr lang="en-US" sz="2000" dirty="0"/>
              <a:t>Keys can be immutable values. Like: int, float, string, Boolean, tuple</a:t>
            </a:r>
          </a:p>
          <a:p>
            <a:pPr marL="0" indent="0">
              <a:buNone/>
            </a:pPr>
            <a:endParaRPr lang="en-US" sz="2800" dirty="0"/>
          </a:p>
        </p:txBody>
      </p:sp>
      <p:pic>
        <p:nvPicPr>
          <p:cNvPr id="6" name="Content Placeholder 5">
            <a:extLst>
              <a:ext uri="{FF2B5EF4-FFF2-40B4-BE49-F238E27FC236}">
                <a16:creationId xmlns:a16="http://schemas.microsoft.com/office/drawing/2014/main" id="{7F73180C-4EEC-4CE6-A0DF-E4FF5E59EC4A}"/>
              </a:ext>
            </a:extLst>
          </p:cNvPr>
          <p:cNvPicPr>
            <a:picLocks noGrp="1" noChangeAspect="1"/>
          </p:cNvPicPr>
          <p:nvPr>
            <p:ph sz="half" idx="2"/>
          </p:nvPr>
        </p:nvPicPr>
        <p:blipFill>
          <a:blip r:embed="rId2"/>
          <a:stretch>
            <a:fillRect/>
          </a:stretch>
        </p:blipFill>
        <p:spPr>
          <a:xfrm>
            <a:off x="4648202" y="1143000"/>
            <a:ext cx="4268102" cy="3037091"/>
          </a:xfrm>
          <a:prstGeom prst="rect">
            <a:avLst/>
          </a:prstGeom>
        </p:spPr>
      </p:pic>
    </p:spTree>
    <p:extLst>
      <p:ext uri="{BB962C8B-B14F-4D97-AF65-F5344CB8AC3E}">
        <p14:creationId xmlns:p14="http://schemas.microsoft.com/office/powerpoint/2010/main" val="30837454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177B6-4462-4F95-85A6-3ACB84500E37}"/>
              </a:ext>
            </a:extLst>
          </p:cNvPr>
          <p:cNvSpPr>
            <a:spLocks noGrp="1"/>
          </p:cNvSpPr>
          <p:nvPr>
            <p:ph type="title"/>
          </p:nvPr>
        </p:nvSpPr>
        <p:spPr>
          <a:xfrm>
            <a:off x="228600" y="152400"/>
            <a:ext cx="8153400" cy="990600"/>
          </a:xfrm>
        </p:spPr>
        <p:txBody>
          <a:bodyPr>
            <a:normAutofit/>
          </a:bodyPr>
          <a:lstStyle/>
          <a:p>
            <a:r>
              <a:rPr lang="en-US" sz="3600" dirty="0">
                <a:solidFill>
                  <a:srgbClr val="C00000"/>
                </a:solidFill>
              </a:rPr>
              <a:t>Functions/Methods in Dictionary</a:t>
            </a:r>
          </a:p>
        </p:txBody>
      </p:sp>
      <p:sp>
        <p:nvSpPr>
          <p:cNvPr id="3" name="Content Placeholder 2">
            <a:extLst>
              <a:ext uri="{FF2B5EF4-FFF2-40B4-BE49-F238E27FC236}">
                <a16:creationId xmlns:a16="http://schemas.microsoft.com/office/drawing/2014/main" id="{D56EEC6E-A9CC-430A-A2F0-3C5D0A26A9C6}"/>
              </a:ext>
            </a:extLst>
          </p:cNvPr>
          <p:cNvSpPr>
            <a:spLocks noGrp="1"/>
          </p:cNvSpPr>
          <p:nvPr>
            <p:ph sz="half" idx="1"/>
          </p:nvPr>
        </p:nvSpPr>
        <p:spPr>
          <a:xfrm>
            <a:off x="457200" y="1371600"/>
            <a:ext cx="4038600" cy="4754563"/>
          </a:xfrm>
        </p:spPr>
        <p:txBody>
          <a:bodyPr>
            <a:normAutofit/>
          </a:bodyPr>
          <a:lstStyle/>
          <a:p>
            <a:pPr marL="0" indent="0" algn="just">
              <a:buNone/>
            </a:pPr>
            <a:r>
              <a:rPr lang="en-US" sz="2400" b="1" dirty="0" err="1">
                <a:solidFill>
                  <a:srgbClr val="FF0000"/>
                </a:solidFill>
              </a:rPr>
              <a:t>len</a:t>
            </a:r>
            <a:r>
              <a:rPr lang="en-US" sz="2400" b="1" dirty="0">
                <a:solidFill>
                  <a:srgbClr val="FF0000"/>
                </a:solidFill>
              </a:rPr>
              <a:t>(): </a:t>
            </a:r>
            <a:r>
              <a:rPr lang="en-US" sz="2400" dirty="0">
                <a:solidFill>
                  <a:srgbClr val="FF0000"/>
                </a:solidFill>
              </a:rPr>
              <a:t> </a:t>
            </a:r>
            <a:r>
              <a:rPr lang="en-US" sz="2400" dirty="0"/>
              <a:t>gives the total length of the dictionary. This would be equal to the number of items in the dictionary. </a:t>
            </a:r>
          </a:p>
          <a:p>
            <a:pPr marL="0" indent="0" algn="just">
              <a:buNone/>
            </a:pPr>
            <a:r>
              <a:rPr lang="en-US" sz="2400" b="1" dirty="0">
                <a:solidFill>
                  <a:srgbClr val="FF0000"/>
                </a:solidFill>
              </a:rPr>
              <a:t>clear()</a:t>
            </a:r>
            <a:r>
              <a:rPr lang="en-US" sz="2400" dirty="0"/>
              <a:t>: dictionary method clear() removes all items from the dictionary.  </a:t>
            </a:r>
          </a:p>
          <a:p>
            <a:pPr marL="0" indent="0" algn="just">
              <a:buNone/>
            </a:pPr>
            <a:r>
              <a:rPr lang="en-US" sz="2400" b="1" dirty="0" err="1">
                <a:solidFill>
                  <a:srgbClr val="FF0000"/>
                </a:solidFill>
              </a:rPr>
              <a:t>fromkeys</a:t>
            </a:r>
            <a:r>
              <a:rPr lang="en-US" sz="2400" b="1" dirty="0">
                <a:solidFill>
                  <a:srgbClr val="FF0000"/>
                </a:solidFill>
              </a:rPr>
              <a:t>(): </a:t>
            </a:r>
            <a:r>
              <a:rPr lang="en-US" sz="2400" dirty="0"/>
              <a:t>dictionary method </a:t>
            </a:r>
            <a:r>
              <a:rPr lang="en-US" sz="2400" dirty="0" err="1"/>
              <a:t>fromkeys</a:t>
            </a:r>
            <a:r>
              <a:rPr lang="en-US" sz="2400" dirty="0"/>
              <a:t>() creates a new dictionary with keys from </a:t>
            </a:r>
            <a:r>
              <a:rPr lang="en-US" sz="2400" i="1" dirty="0"/>
              <a:t>seq</a:t>
            </a:r>
            <a:r>
              <a:rPr lang="en-US" sz="2400" dirty="0"/>
              <a:t> and </a:t>
            </a:r>
            <a:r>
              <a:rPr lang="en-US" sz="2400" i="1" dirty="0"/>
              <a:t>values</a:t>
            </a:r>
            <a:r>
              <a:rPr lang="en-US" sz="2400" dirty="0"/>
              <a:t> set to value. </a:t>
            </a:r>
          </a:p>
        </p:txBody>
      </p:sp>
      <p:pic>
        <p:nvPicPr>
          <p:cNvPr id="5" name="Content Placeholder 4">
            <a:extLst>
              <a:ext uri="{FF2B5EF4-FFF2-40B4-BE49-F238E27FC236}">
                <a16:creationId xmlns:a16="http://schemas.microsoft.com/office/drawing/2014/main" id="{551F1EDA-3DC7-4660-9FDF-C63B1321DA5A}"/>
              </a:ext>
            </a:extLst>
          </p:cNvPr>
          <p:cNvPicPr>
            <a:picLocks noGrp="1" noChangeAspect="1"/>
          </p:cNvPicPr>
          <p:nvPr>
            <p:ph sz="half" idx="2"/>
          </p:nvPr>
        </p:nvPicPr>
        <p:blipFill>
          <a:blip r:embed="rId2"/>
          <a:stretch>
            <a:fillRect/>
          </a:stretch>
        </p:blipFill>
        <p:spPr>
          <a:xfrm>
            <a:off x="4876799" y="1524000"/>
            <a:ext cx="4032607" cy="1143000"/>
          </a:xfrm>
          <a:prstGeom prst="rect">
            <a:avLst/>
          </a:prstGeom>
        </p:spPr>
      </p:pic>
      <p:pic>
        <p:nvPicPr>
          <p:cNvPr id="6" name="Picture 5">
            <a:extLst>
              <a:ext uri="{FF2B5EF4-FFF2-40B4-BE49-F238E27FC236}">
                <a16:creationId xmlns:a16="http://schemas.microsoft.com/office/drawing/2014/main" id="{E3B989B3-6C95-431D-AD8F-DD19F46900CF}"/>
              </a:ext>
            </a:extLst>
          </p:cNvPr>
          <p:cNvPicPr>
            <a:picLocks noChangeAspect="1"/>
          </p:cNvPicPr>
          <p:nvPr/>
        </p:nvPicPr>
        <p:blipFill>
          <a:blip r:embed="rId3"/>
          <a:stretch>
            <a:fillRect/>
          </a:stretch>
        </p:blipFill>
        <p:spPr>
          <a:xfrm>
            <a:off x="4876799" y="3032760"/>
            <a:ext cx="4032607" cy="1297558"/>
          </a:xfrm>
          <a:prstGeom prst="rect">
            <a:avLst/>
          </a:prstGeom>
        </p:spPr>
      </p:pic>
      <p:pic>
        <p:nvPicPr>
          <p:cNvPr id="8" name="Picture 7">
            <a:extLst>
              <a:ext uri="{FF2B5EF4-FFF2-40B4-BE49-F238E27FC236}">
                <a16:creationId xmlns:a16="http://schemas.microsoft.com/office/drawing/2014/main" id="{7CA36689-B832-4647-BD35-A399A654F0B4}"/>
              </a:ext>
            </a:extLst>
          </p:cNvPr>
          <p:cNvPicPr>
            <a:picLocks noChangeAspect="1"/>
          </p:cNvPicPr>
          <p:nvPr/>
        </p:nvPicPr>
        <p:blipFill>
          <a:blip r:embed="rId4"/>
          <a:stretch>
            <a:fillRect/>
          </a:stretch>
        </p:blipFill>
        <p:spPr>
          <a:xfrm>
            <a:off x="4924425" y="4505741"/>
            <a:ext cx="4219575" cy="1619250"/>
          </a:xfrm>
          <a:prstGeom prst="rect">
            <a:avLst/>
          </a:prstGeom>
        </p:spPr>
      </p:pic>
    </p:spTree>
    <p:extLst>
      <p:ext uri="{BB962C8B-B14F-4D97-AF65-F5344CB8AC3E}">
        <p14:creationId xmlns:p14="http://schemas.microsoft.com/office/powerpoint/2010/main" val="3406775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46D2F-6220-488D-ABC5-F979F33C0C39}"/>
              </a:ext>
            </a:extLst>
          </p:cNvPr>
          <p:cNvSpPr>
            <a:spLocks noGrp="1"/>
          </p:cNvSpPr>
          <p:nvPr>
            <p:ph type="title"/>
          </p:nvPr>
        </p:nvSpPr>
        <p:spPr>
          <a:xfrm>
            <a:off x="457200" y="76200"/>
            <a:ext cx="6934200" cy="838200"/>
          </a:xfrm>
        </p:spPr>
        <p:txBody>
          <a:bodyPr>
            <a:normAutofit/>
          </a:bodyPr>
          <a:lstStyle/>
          <a:p>
            <a:r>
              <a:rPr lang="en-US" sz="3200" dirty="0">
                <a:solidFill>
                  <a:srgbClr val="C00000"/>
                </a:solidFill>
              </a:rPr>
              <a:t>Functions/Methods in Dictionary</a:t>
            </a:r>
          </a:p>
        </p:txBody>
      </p:sp>
      <p:sp>
        <p:nvSpPr>
          <p:cNvPr id="3" name="Content Placeholder 2">
            <a:extLst>
              <a:ext uri="{FF2B5EF4-FFF2-40B4-BE49-F238E27FC236}">
                <a16:creationId xmlns:a16="http://schemas.microsoft.com/office/drawing/2014/main" id="{249970F3-C6BE-4370-A42D-CE4151A3DF9E}"/>
              </a:ext>
            </a:extLst>
          </p:cNvPr>
          <p:cNvSpPr>
            <a:spLocks noGrp="1"/>
          </p:cNvSpPr>
          <p:nvPr>
            <p:ph sz="half" idx="1"/>
          </p:nvPr>
        </p:nvSpPr>
        <p:spPr>
          <a:xfrm>
            <a:off x="457200" y="990600"/>
            <a:ext cx="4038600" cy="5135563"/>
          </a:xfrm>
        </p:spPr>
        <p:txBody>
          <a:bodyPr>
            <a:normAutofit fontScale="85000" lnSpcReduction="10000"/>
          </a:bodyPr>
          <a:lstStyle/>
          <a:p>
            <a:pPr marL="0" indent="0" algn="just">
              <a:buNone/>
            </a:pPr>
            <a:r>
              <a:rPr lang="en-US" b="1" dirty="0">
                <a:solidFill>
                  <a:srgbClr val="FF0000"/>
                </a:solidFill>
              </a:rPr>
              <a:t>get()</a:t>
            </a:r>
            <a:r>
              <a:rPr lang="en-US" dirty="0">
                <a:solidFill>
                  <a:srgbClr val="FF0000"/>
                </a:solidFill>
              </a:rPr>
              <a:t> </a:t>
            </a:r>
            <a:r>
              <a:rPr lang="en-US" dirty="0"/>
              <a:t>:dictionary method get() returns a value for the given key. If key is not available then returns default value None. </a:t>
            </a:r>
          </a:p>
          <a:p>
            <a:pPr marL="0" indent="0" algn="just">
              <a:buNone/>
            </a:pPr>
            <a:r>
              <a:rPr lang="en-US" b="1" dirty="0">
                <a:solidFill>
                  <a:srgbClr val="FF0000"/>
                </a:solidFill>
              </a:rPr>
              <a:t>items()</a:t>
            </a:r>
            <a:r>
              <a:rPr lang="en-US" dirty="0">
                <a:solidFill>
                  <a:srgbClr val="FF0000"/>
                </a:solidFill>
              </a:rPr>
              <a:t> </a:t>
            </a:r>
            <a:r>
              <a:rPr lang="en-US" dirty="0"/>
              <a:t>: dictionary method items() returns a list of dict’ s (key, value) tuple pairs</a:t>
            </a:r>
          </a:p>
          <a:p>
            <a:pPr marL="0" indent="0" algn="just">
              <a:buNone/>
            </a:pPr>
            <a:r>
              <a:rPr lang="en-US" b="1" dirty="0">
                <a:solidFill>
                  <a:srgbClr val="FF0000"/>
                </a:solidFill>
              </a:rPr>
              <a:t>keys()</a:t>
            </a:r>
            <a:r>
              <a:rPr lang="en-US" dirty="0">
                <a:solidFill>
                  <a:srgbClr val="FF0000"/>
                </a:solidFill>
              </a:rPr>
              <a:t> </a:t>
            </a:r>
            <a:r>
              <a:rPr lang="en-US" dirty="0"/>
              <a:t>: dictionary method keys() returns a list of all the available keys in the dictionary.</a:t>
            </a:r>
          </a:p>
          <a:p>
            <a:pPr marL="0" indent="0" algn="just">
              <a:buNone/>
            </a:pPr>
            <a:r>
              <a:rPr lang="en-US" b="1" dirty="0">
                <a:solidFill>
                  <a:srgbClr val="FF0000"/>
                </a:solidFill>
              </a:rPr>
              <a:t>values(): </a:t>
            </a:r>
            <a:r>
              <a:rPr lang="en-US" dirty="0"/>
              <a:t>dictionary method values() returns a list of all the values available in a given dictionary.</a:t>
            </a:r>
          </a:p>
        </p:txBody>
      </p:sp>
      <p:pic>
        <p:nvPicPr>
          <p:cNvPr id="5" name="Content Placeholder 4">
            <a:extLst>
              <a:ext uri="{FF2B5EF4-FFF2-40B4-BE49-F238E27FC236}">
                <a16:creationId xmlns:a16="http://schemas.microsoft.com/office/drawing/2014/main" id="{629981E3-CC39-4D91-894B-1783F7AD6E79}"/>
              </a:ext>
            </a:extLst>
          </p:cNvPr>
          <p:cNvPicPr>
            <a:picLocks noGrp="1" noChangeAspect="1"/>
          </p:cNvPicPr>
          <p:nvPr>
            <p:ph sz="half" idx="2"/>
          </p:nvPr>
        </p:nvPicPr>
        <p:blipFill>
          <a:blip r:embed="rId2"/>
          <a:stretch>
            <a:fillRect/>
          </a:stretch>
        </p:blipFill>
        <p:spPr>
          <a:xfrm>
            <a:off x="4648202" y="1295400"/>
            <a:ext cx="4419598" cy="4038600"/>
          </a:xfrm>
          <a:prstGeom prst="rect">
            <a:avLst/>
          </a:prstGeom>
        </p:spPr>
      </p:pic>
    </p:spTree>
    <p:extLst>
      <p:ext uri="{BB962C8B-B14F-4D97-AF65-F5344CB8AC3E}">
        <p14:creationId xmlns:p14="http://schemas.microsoft.com/office/powerpoint/2010/main" val="389757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D38012-E7BD-4F91-AD9F-7CEAF570A9ED}"/>
              </a:ext>
            </a:extLst>
          </p:cNvPr>
          <p:cNvSpPr>
            <a:spLocks noGrp="1"/>
          </p:cNvSpPr>
          <p:nvPr>
            <p:ph idx="1"/>
          </p:nvPr>
        </p:nvSpPr>
        <p:spPr>
          <a:xfrm>
            <a:off x="457200" y="762000"/>
            <a:ext cx="8229600" cy="5364163"/>
          </a:xfrm>
        </p:spPr>
        <p:txBody>
          <a:bodyPr/>
          <a:lstStyle/>
          <a:p>
            <a:pPr marL="0" indent="0">
              <a:buNone/>
              <a:defRPr/>
            </a:pPr>
            <a:r>
              <a:rPr lang="en-US" b="1" dirty="0"/>
              <a:t>Machine Learning and Artificial Intelligence</a:t>
            </a:r>
            <a:endParaRPr lang="en-US" dirty="0"/>
          </a:p>
          <a:p>
            <a:pPr marL="0" indent="0">
              <a:buNone/>
              <a:defRPr/>
            </a:pPr>
            <a:r>
              <a:rPr lang="en-US" b="1" dirty="0"/>
              <a:t>(Library: </a:t>
            </a:r>
            <a:r>
              <a:rPr lang="en-US" dirty="0"/>
              <a:t>Pandas, </a:t>
            </a:r>
            <a:r>
              <a:rPr lang="en-US" dirty="0" err="1"/>
              <a:t>Scikit</a:t>
            </a:r>
            <a:r>
              <a:rPr lang="en-US" dirty="0"/>
              <a:t>-Learn, NumPy)</a:t>
            </a:r>
          </a:p>
          <a:p>
            <a:pPr marL="0" indent="0">
              <a:buNone/>
            </a:pPr>
            <a:endParaRPr lang="en-US" dirty="0"/>
          </a:p>
        </p:txBody>
      </p:sp>
      <p:pic>
        <p:nvPicPr>
          <p:cNvPr id="5" name="Picture 4">
            <a:extLst>
              <a:ext uri="{FF2B5EF4-FFF2-40B4-BE49-F238E27FC236}">
                <a16:creationId xmlns:a16="http://schemas.microsoft.com/office/drawing/2014/main" id="{C0E7A26B-88AB-4949-9E2E-74D2960A6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81805"/>
            <a:ext cx="3725772" cy="2094390"/>
          </a:xfrm>
          <a:prstGeom prst="rect">
            <a:avLst/>
          </a:prstGeom>
        </p:spPr>
      </p:pic>
      <p:pic>
        <p:nvPicPr>
          <p:cNvPr id="7" name="Picture 6">
            <a:extLst>
              <a:ext uri="{FF2B5EF4-FFF2-40B4-BE49-F238E27FC236}">
                <a16:creationId xmlns:a16="http://schemas.microsoft.com/office/drawing/2014/main" id="{ADBF52D5-855A-4D07-A317-ED3FDC497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067958"/>
            <a:ext cx="3601340" cy="3962400"/>
          </a:xfrm>
          <a:prstGeom prst="rect">
            <a:avLst/>
          </a:prstGeom>
        </p:spPr>
      </p:pic>
    </p:spTree>
    <p:extLst>
      <p:ext uri="{BB962C8B-B14F-4D97-AF65-F5344CB8AC3E}">
        <p14:creationId xmlns:p14="http://schemas.microsoft.com/office/powerpoint/2010/main" val="17303182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DC416A-51DA-4EF0-939A-234CBD600D90}"/>
              </a:ext>
            </a:extLst>
          </p:cNvPr>
          <p:cNvSpPr>
            <a:spLocks noGrp="1"/>
          </p:cNvSpPr>
          <p:nvPr>
            <p:ph idx="1"/>
          </p:nvPr>
        </p:nvSpPr>
        <p:spPr>
          <a:xfrm>
            <a:off x="381000" y="457200"/>
            <a:ext cx="8305800" cy="5668963"/>
          </a:xfrm>
        </p:spPr>
        <p:txBody>
          <a:bodyPr>
            <a:normAutofit/>
          </a:bodyPr>
          <a:lstStyle/>
          <a:p>
            <a:pPr marL="0" indent="0">
              <a:buNone/>
            </a:pPr>
            <a:r>
              <a:rPr lang="en-US" b="1" dirty="0">
                <a:solidFill>
                  <a:srgbClr val="C00000"/>
                </a:solidFill>
              </a:rPr>
              <a:t>Set</a:t>
            </a:r>
          </a:p>
          <a:p>
            <a:pPr algn="just">
              <a:buFont typeface="Wingdings" panose="05000000000000000000" pitchFamily="2" charset="2"/>
              <a:buChar char="ü"/>
            </a:pPr>
            <a:r>
              <a:rPr lang="en-US" dirty="0"/>
              <a:t>Sets are used to store multiple items in a single variable.</a:t>
            </a:r>
          </a:p>
          <a:p>
            <a:pPr algn="just">
              <a:buFont typeface="Wingdings" panose="05000000000000000000" pitchFamily="2" charset="2"/>
              <a:buChar char="ü"/>
            </a:pPr>
            <a:r>
              <a:rPr lang="en-US" dirty="0"/>
              <a:t>A set is a collection which is both </a:t>
            </a:r>
            <a:r>
              <a:rPr lang="en-US" i="1" dirty="0"/>
              <a:t>unordered</a:t>
            </a:r>
            <a:r>
              <a:rPr lang="en-US" dirty="0"/>
              <a:t> and </a:t>
            </a:r>
            <a:r>
              <a:rPr lang="en-US" i="1" dirty="0"/>
              <a:t>unindexed</a:t>
            </a:r>
            <a:r>
              <a:rPr lang="en-US" dirty="0"/>
              <a:t>.</a:t>
            </a:r>
          </a:p>
          <a:p>
            <a:pPr algn="just">
              <a:buFont typeface="Wingdings" panose="05000000000000000000" pitchFamily="2" charset="2"/>
              <a:buChar char="ü"/>
            </a:pPr>
            <a:r>
              <a:rPr lang="en-US" dirty="0"/>
              <a:t>Sets are written with curly brackets.</a:t>
            </a:r>
          </a:p>
          <a:p>
            <a:pPr algn="just">
              <a:buFont typeface="Wingdings" panose="05000000000000000000" pitchFamily="2" charset="2"/>
              <a:buChar char="ü"/>
            </a:pPr>
            <a:r>
              <a:rPr lang="en-US" dirty="0"/>
              <a:t>Set items are unordered, unchangeable, and do not allow duplicate values.</a:t>
            </a:r>
          </a:p>
          <a:p>
            <a:pPr marL="0" indent="0" algn="just">
              <a:buNone/>
            </a:pPr>
            <a:r>
              <a:rPr lang="en-US" dirty="0">
                <a:solidFill>
                  <a:srgbClr val="000000"/>
                </a:solidFill>
                <a:effectLst/>
              </a:rPr>
              <a:t>Syntax:</a:t>
            </a:r>
          </a:p>
          <a:p>
            <a:pPr marL="0" indent="0" algn="just">
              <a:buNone/>
            </a:pPr>
            <a:r>
              <a:rPr lang="en-US" dirty="0" err="1">
                <a:solidFill>
                  <a:srgbClr val="000000"/>
                </a:solidFill>
                <a:effectLst/>
              </a:rPr>
              <a:t>myset</a:t>
            </a:r>
            <a:r>
              <a:rPr lang="en-US" dirty="0">
                <a:solidFill>
                  <a:srgbClr val="000000"/>
                </a:solidFill>
                <a:effectLst/>
              </a:rPr>
              <a:t> = {</a:t>
            </a:r>
            <a:r>
              <a:rPr lang="en-US" dirty="0">
                <a:solidFill>
                  <a:srgbClr val="A52A2A"/>
                </a:solidFill>
                <a:effectLst/>
              </a:rPr>
              <a:t>"apple"</a:t>
            </a:r>
            <a:r>
              <a:rPr lang="en-US" dirty="0">
                <a:solidFill>
                  <a:srgbClr val="000000"/>
                </a:solidFill>
                <a:effectLst/>
              </a:rPr>
              <a:t>, </a:t>
            </a:r>
            <a:r>
              <a:rPr lang="en-US" dirty="0">
                <a:solidFill>
                  <a:srgbClr val="A52A2A"/>
                </a:solidFill>
                <a:effectLst/>
              </a:rPr>
              <a:t>"banana"</a:t>
            </a:r>
            <a:r>
              <a:rPr lang="en-US" dirty="0">
                <a:solidFill>
                  <a:srgbClr val="000000"/>
                </a:solidFill>
                <a:effectLst/>
              </a:rPr>
              <a:t>, </a:t>
            </a:r>
            <a:r>
              <a:rPr lang="en-US" dirty="0">
                <a:solidFill>
                  <a:srgbClr val="A52A2A"/>
                </a:solidFill>
                <a:effectLst/>
              </a:rPr>
              <a:t>"cherry"</a:t>
            </a:r>
            <a:r>
              <a:rPr lang="en-US" dirty="0">
                <a:solidFill>
                  <a:srgbClr val="000000"/>
                </a:solidFill>
                <a:effectLst/>
              </a:rPr>
              <a:t>}</a:t>
            </a:r>
            <a:endParaRPr lang="en-US" dirty="0"/>
          </a:p>
          <a:p>
            <a:pPr marL="0" indent="0">
              <a:buNone/>
            </a:pPr>
            <a:endParaRPr lang="en-US" dirty="0"/>
          </a:p>
        </p:txBody>
      </p:sp>
    </p:spTree>
    <p:extLst>
      <p:ext uri="{BB962C8B-B14F-4D97-AF65-F5344CB8AC3E}">
        <p14:creationId xmlns:p14="http://schemas.microsoft.com/office/powerpoint/2010/main" val="7152535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A32A5F-476C-4AC4-B3D0-ECE16255C44B}"/>
              </a:ext>
            </a:extLst>
          </p:cNvPr>
          <p:cNvSpPr>
            <a:spLocks noGrp="1"/>
          </p:cNvSpPr>
          <p:nvPr>
            <p:ph type="title"/>
          </p:nvPr>
        </p:nvSpPr>
        <p:spPr>
          <a:xfrm>
            <a:off x="533400" y="228600"/>
            <a:ext cx="7086600" cy="808038"/>
          </a:xfrm>
        </p:spPr>
        <p:txBody>
          <a:bodyPr>
            <a:normAutofit/>
          </a:bodyPr>
          <a:lstStyle/>
          <a:p>
            <a:r>
              <a:rPr lang="en-US" dirty="0">
                <a:solidFill>
                  <a:srgbClr val="C00000"/>
                </a:solidFill>
              </a:rPr>
              <a:t>Functions/methods in set:</a:t>
            </a:r>
          </a:p>
        </p:txBody>
      </p:sp>
      <p:sp>
        <p:nvSpPr>
          <p:cNvPr id="5" name="Content Placeholder 4">
            <a:extLst>
              <a:ext uri="{FF2B5EF4-FFF2-40B4-BE49-F238E27FC236}">
                <a16:creationId xmlns:a16="http://schemas.microsoft.com/office/drawing/2014/main" id="{5F527271-E0F9-4196-8466-28E29BC42171}"/>
              </a:ext>
            </a:extLst>
          </p:cNvPr>
          <p:cNvSpPr>
            <a:spLocks noGrp="1"/>
          </p:cNvSpPr>
          <p:nvPr>
            <p:ph sz="half" idx="1"/>
          </p:nvPr>
        </p:nvSpPr>
        <p:spPr>
          <a:xfrm>
            <a:off x="228600" y="1219200"/>
            <a:ext cx="4038600" cy="4906963"/>
          </a:xfrm>
        </p:spPr>
        <p:txBody>
          <a:bodyPr>
            <a:normAutofit/>
          </a:bodyPr>
          <a:lstStyle/>
          <a:p>
            <a:pPr marL="0" indent="0" algn="just">
              <a:buNone/>
            </a:pPr>
            <a:r>
              <a:rPr lang="en-US" sz="2000" dirty="0">
                <a:solidFill>
                  <a:srgbClr val="C00000"/>
                </a:solidFill>
              </a:rPr>
              <a:t>add(): </a:t>
            </a:r>
            <a:r>
              <a:rPr lang="en-US" sz="2000" dirty="0"/>
              <a:t>Adds an element to the set. If the element is already present, it has no effect</a:t>
            </a:r>
          </a:p>
          <a:p>
            <a:pPr marL="0" indent="0" algn="just">
              <a:buNone/>
            </a:pPr>
            <a:endParaRPr lang="en-US" sz="2000" dirty="0">
              <a:solidFill>
                <a:srgbClr val="C00000"/>
              </a:solidFill>
            </a:endParaRPr>
          </a:p>
          <a:p>
            <a:pPr marL="0" indent="0" algn="just">
              <a:buNone/>
            </a:pPr>
            <a:r>
              <a:rPr lang="en-US" sz="2000" dirty="0">
                <a:solidFill>
                  <a:srgbClr val="C00000"/>
                </a:solidFill>
              </a:rPr>
              <a:t>remove(): </a:t>
            </a:r>
            <a:r>
              <a:rPr lang="en-US" sz="2000" dirty="0"/>
              <a:t>Removes the specified element from the set. Raises a </a:t>
            </a:r>
            <a:r>
              <a:rPr lang="en-US" sz="2000" dirty="0" err="1"/>
              <a:t>KeyError</a:t>
            </a:r>
            <a:r>
              <a:rPr lang="en-US" sz="2000" dirty="0"/>
              <a:t> if the element is not found. </a:t>
            </a:r>
          </a:p>
          <a:p>
            <a:pPr marL="0" indent="0" algn="just">
              <a:buNone/>
            </a:pPr>
            <a:endParaRPr lang="en-US" sz="2000" dirty="0">
              <a:solidFill>
                <a:srgbClr val="C00000"/>
              </a:solidFill>
            </a:endParaRPr>
          </a:p>
          <a:p>
            <a:pPr marL="0" indent="0" algn="just">
              <a:buNone/>
            </a:pPr>
            <a:r>
              <a:rPr lang="en-US" sz="2000" dirty="0">
                <a:solidFill>
                  <a:srgbClr val="C00000"/>
                </a:solidFill>
              </a:rPr>
              <a:t>clear(): </a:t>
            </a:r>
            <a:r>
              <a:rPr lang="en-US" sz="2000" dirty="0"/>
              <a:t>Removes all elements from the set, making it empty.</a:t>
            </a:r>
          </a:p>
          <a:p>
            <a:pPr marL="0" indent="0" algn="just">
              <a:buNone/>
            </a:pPr>
            <a:endParaRPr lang="en-US" sz="2000" dirty="0">
              <a:solidFill>
                <a:srgbClr val="C00000"/>
              </a:solidFill>
            </a:endParaRPr>
          </a:p>
          <a:p>
            <a:pPr marL="0" indent="0" algn="just">
              <a:buNone/>
            </a:pPr>
            <a:r>
              <a:rPr lang="en-US" sz="2000" dirty="0">
                <a:solidFill>
                  <a:srgbClr val="C00000"/>
                </a:solidFill>
              </a:rPr>
              <a:t>discard(): </a:t>
            </a:r>
            <a:r>
              <a:rPr lang="en-US" sz="2000" dirty="0"/>
              <a:t>Removes the specified element from the set. If the element is not found, it has no effect.</a:t>
            </a:r>
          </a:p>
        </p:txBody>
      </p:sp>
      <p:pic>
        <p:nvPicPr>
          <p:cNvPr id="9" name="Content Placeholder 8">
            <a:extLst>
              <a:ext uri="{FF2B5EF4-FFF2-40B4-BE49-F238E27FC236}">
                <a16:creationId xmlns:a16="http://schemas.microsoft.com/office/drawing/2014/main" id="{0A832080-7662-4A6D-9309-C28F02D41E6B}"/>
              </a:ext>
            </a:extLst>
          </p:cNvPr>
          <p:cNvPicPr>
            <a:picLocks noGrp="1" noChangeAspect="1"/>
          </p:cNvPicPr>
          <p:nvPr>
            <p:ph sz="half" idx="2"/>
          </p:nvPr>
        </p:nvPicPr>
        <p:blipFill>
          <a:blip r:embed="rId2"/>
          <a:stretch>
            <a:fillRect/>
          </a:stretch>
        </p:blipFill>
        <p:spPr>
          <a:xfrm>
            <a:off x="4419600" y="1219200"/>
            <a:ext cx="4648200" cy="4906963"/>
          </a:xfrm>
          <a:prstGeom prst="rect">
            <a:avLst/>
          </a:prstGeom>
        </p:spPr>
      </p:pic>
    </p:spTree>
    <p:extLst>
      <p:ext uri="{BB962C8B-B14F-4D97-AF65-F5344CB8AC3E}">
        <p14:creationId xmlns:p14="http://schemas.microsoft.com/office/powerpoint/2010/main" val="1278237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3933825"/>
            <a:ext cx="7154862" cy="1476375"/>
          </a:xfrm>
        </p:spPr>
        <p:txBody>
          <a:bodyPr rtlCol="0">
            <a:noAutofit/>
          </a:bodyPr>
          <a:lstStyle/>
          <a:p>
            <a:pPr eaLnBrk="1" fontAlgn="auto" hangingPunct="1">
              <a:spcAft>
                <a:spcPts val="0"/>
              </a:spcAft>
              <a:defRPr/>
            </a:pPr>
            <a:r>
              <a:rPr lang="en-US" sz="3600" dirty="0">
                <a:solidFill>
                  <a:srgbClr val="C00000"/>
                </a:solidFill>
              </a:rPr>
              <a:t> </a:t>
            </a:r>
            <a:br>
              <a:rPr lang="en-US" sz="3600" dirty="0">
                <a:solidFill>
                  <a:srgbClr val="C00000"/>
                </a:solidFill>
              </a:rPr>
            </a:br>
            <a:endParaRPr lang="en-IN" sz="1400" dirty="0">
              <a:solidFill>
                <a:schemeClr val="tx1">
                  <a:lumMod val="95000"/>
                  <a:lumOff val="5000"/>
                </a:schemeClr>
              </a:solidFill>
            </a:endParaRPr>
          </a:p>
        </p:txBody>
      </p:sp>
      <p:cxnSp>
        <p:nvCxnSpPr>
          <p:cNvPr id="4" name="Straight Connector 3"/>
          <p:cNvCxnSpPr/>
          <p:nvPr/>
        </p:nvCxnSpPr>
        <p:spPr>
          <a:xfrm>
            <a:off x="755650" y="4076700"/>
            <a:ext cx="7056438" cy="0"/>
          </a:xfrm>
          <a:prstGeom prst="line">
            <a:avLst/>
          </a:prstGeom>
        </p:spPr>
        <p:style>
          <a:lnRef idx="3">
            <a:schemeClr val="accent6"/>
          </a:lnRef>
          <a:fillRef idx="0">
            <a:schemeClr val="accent6"/>
          </a:fillRef>
          <a:effectRef idx="2">
            <a:schemeClr val="accent6"/>
          </a:effectRef>
          <a:fontRef idx="minor">
            <a:schemeClr val="tx1"/>
          </a:fontRef>
        </p:style>
      </p:cxnSp>
      <p:pic>
        <p:nvPicPr>
          <p:cNvPr id="3789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50" y="636588"/>
            <a:ext cx="1808163" cy="32972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itle 1"/>
          <p:cNvSpPr txBox="1">
            <a:spLocks/>
          </p:cNvSpPr>
          <p:nvPr/>
        </p:nvSpPr>
        <p:spPr>
          <a:xfrm>
            <a:off x="1952625" y="5957888"/>
            <a:ext cx="7156450"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fontAlgn="auto">
              <a:spcAft>
                <a:spcPts val="0"/>
              </a:spcAft>
              <a:defRPr/>
            </a:pPr>
            <a:endParaRPr lang="en-IN" sz="1400" dirty="0">
              <a:solidFill>
                <a:schemeClr val="tx1">
                  <a:lumMod val="65000"/>
                  <a:lumOff val="35000"/>
                </a:schemeClr>
              </a:solidFill>
            </a:endParaRPr>
          </a:p>
        </p:txBody>
      </p:sp>
      <p:sp>
        <p:nvSpPr>
          <p:cNvPr id="3" name="TextBox 2">
            <a:extLst>
              <a:ext uri="{FF2B5EF4-FFF2-40B4-BE49-F238E27FC236}">
                <a16:creationId xmlns:a16="http://schemas.microsoft.com/office/drawing/2014/main" id="{A036C763-1A63-4499-AA6F-F865282AC9A5}"/>
              </a:ext>
            </a:extLst>
          </p:cNvPr>
          <p:cNvSpPr txBox="1"/>
          <p:nvPr/>
        </p:nvSpPr>
        <p:spPr>
          <a:xfrm>
            <a:off x="2438400" y="1905000"/>
            <a:ext cx="3505200" cy="523220"/>
          </a:xfrm>
          <a:prstGeom prst="rect">
            <a:avLst/>
          </a:prstGeom>
          <a:noFill/>
        </p:spPr>
        <p:txBody>
          <a:bodyPr wrap="square" rtlCol="0">
            <a:spAutoFit/>
          </a:bodyPr>
          <a:lstStyle/>
          <a:p>
            <a:pPr algn="ctr"/>
            <a:r>
              <a:rPr lang="en-US" sz="2800" b="1" dirty="0">
                <a:solidFill>
                  <a:srgbClr val="C00000"/>
                </a:solidFill>
              </a:rPr>
              <a:t>Any Query?</a:t>
            </a:r>
          </a:p>
        </p:txBody>
      </p:sp>
    </p:spTree>
    <p:extLst>
      <p:ext uri="{BB962C8B-B14F-4D97-AF65-F5344CB8AC3E}">
        <p14:creationId xmlns:p14="http://schemas.microsoft.com/office/powerpoint/2010/main" val="250790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781E8C-C524-418C-85AC-B63E5E343BFE}"/>
              </a:ext>
            </a:extLst>
          </p:cNvPr>
          <p:cNvSpPr>
            <a:spLocks noGrp="1"/>
          </p:cNvSpPr>
          <p:nvPr>
            <p:ph idx="1"/>
          </p:nvPr>
        </p:nvSpPr>
        <p:spPr>
          <a:xfrm>
            <a:off x="457200" y="762000"/>
            <a:ext cx="8229600" cy="5364163"/>
          </a:xfrm>
        </p:spPr>
        <p:txBody>
          <a:bodyPr/>
          <a:lstStyle/>
          <a:p>
            <a:pPr marL="0" indent="0">
              <a:buNone/>
              <a:defRPr/>
            </a:pPr>
            <a:r>
              <a:rPr lang="en-US" b="1" dirty="0"/>
              <a:t>Data Science and Data Visualization</a:t>
            </a:r>
          </a:p>
          <a:p>
            <a:pPr marL="0" indent="0">
              <a:buNone/>
              <a:defRPr/>
            </a:pPr>
            <a:r>
              <a:rPr lang="en-US" b="1" dirty="0"/>
              <a:t>(Library: </a:t>
            </a:r>
            <a:r>
              <a:rPr lang="en-US" dirty="0"/>
              <a:t>Matplotlib, Seaborn)</a:t>
            </a:r>
          </a:p>
          <a:p>
            <a:pPr marL="0" indent="0">
              <a:buNone/>
            </a:pPr>
            <a:endParaRPr lang="en-US" dirty="0"/>
          </a:p>
        </p:txBody>
      </p:sp>
      <p:pic>
        <p:nvPicPr>
          <p:cNvPr id="5" name="Picture 4">
            <a:extLst>
              <a:ext uri="{FF2B5EF4-FFF2-40B4-BE49-F238E27FC236}">
                <a16:creationId xmlns:a16="http://schemas.microsoft.com/office/drawing/2014/main" id="{40DF54CB-0584-441D-B74F-1C1766613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828800"/>
            <a:ext cx="6248400" cy="4686300"/>
          </a:xfrm>
          <a:prstGeom prst="rect">
            <a:avLst/>
          </a:prstGeom>
        </p:spPr>
      </p:pic>
    </p:spTree>
    <p:extLst>
      <p:ext uri="{BB962C8B-B14F-4D97-AF65-F5344CB8AC3E}">
        <p14:creationId xmlns:p14="http://schemas.microsoft.com/office/powerpoint/2010/main" val="129975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2981A-AC6D-4B97-AECD-C0F1A968F5FB}"/>
              </a:ext>
            </a:extLst>
          </p:cNvPr>
          <p:cNvSpPr>
            <a:spLocks noGrp="1"/>
          </p:cNvSpPr>
          <p:nvPr>
            <p:ph idx="1"/>
          </p:nvPr>
        </p:nvSpPr>
        <p:spPr>
          <a:xfrm>
            <a:off x="457200" y="762000"/>
            <a:ext cx="8229600" cy="5364163"/>
          </a:xfrm>
        </p:spPr>
        <p:txBody>
          <a:bodyPr/>
          <a:lstStyle/>
          <a:p>
            <a:pPr marL="0" indent="0">
              <a:buNone/>
              <a:defRPr/>
            </a:pPr>
            <a:r>
              <a:rPr lang="en-US" b="1" dirty="0"/>
              <a:t>Enterprise Applications </a:t>
            </a:r>
            <a:r>
              <a:rPr lang="en-US" dirty="0"/>
              <a:t>(Odoo, Tryton)</a:t>
            </a:r>
          </a:p>
          <a:p>
            <a:pPr marL="0" indent="0">
              <a:buNone/>
            </a:pPr>
            <a:endParaRPr lang="en-US" dirty="0"/>
          </a:p>
        </p:txBody>
      </p:sp>
      <p:pic>
        <p:nvPicPr>
          <p:cNvPr id="5" name="Picture 4">
            <a:extLst>
              <a:ext uri="{FF2B5EF4-FFF2-40B4-BE49-F238E27FC236}">
                <a16:creationId xmlns:a16="http://schemas.microsoft.com/office/drawing/2014/main" id="{A2693603-6FF2-427C-BF9A-D818471F6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1600200"/>
            <a:ext cx="4953000" cy="4953000"/>
          </a:xfrm>
          <a:prstGeom prst="rect">
            <a:avLst/>
          </a:prstGeom>
        </p:spPr>
      </p:pic>
    </p:spTree>
    <p:extLst>
      <p:ext uri="{BB962C8B-B14F-4D97-AF65-F5344CB8AC3E}">
        <p14:creationId xmlns:p14="http://schemas.microsoft.com/office/powerpoint/2010/main" val="3037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0F3F19-D040-4C74-B801-40E42BEEA0D1}"/>
              </a:ext>
            </a:extLst>
          </p:cNvPr>
          <p:cNvSpPr>
            <a:spLocks noGrp="1"/>
          </p:cNvSpPr>
          <p:nvPr>
            <p:ph type="title"/>
          </p:nvPr>
        </p:nvSpPr>
        <p:spPr>
          <a:xfrm>
            <a:off x="457200" y="304800"/>
            <a:ext cx="6934200" cy="1112838"/>
          </a:xfrm>
        </p:spPr>
        <p:txBody>
          <a:bodyPr>
            <a:normAutofit/>
          </a:bodyPr>
          <a:lstStyle/>
          <a:p>
            <a:r>
              <a:rPr lang="en-US" sz="3600" dirty="0">
                <a:solidFill>
                  <a:srgbClr val="C00000"/>
                </a:solidFill>
              </a:rPr>
              <a:t>Basic Syntax:</a:t>
            </a:r>
          </a:p>
        </p:txBody>
      </p:sp>
      <p:sp>
        <p:nvSpPr>
          <p:cNvPr id="5" name="Content Placeholder 4">
            <a:extLst>
              <a:ext uri="{FF2B5EF4-FFF2-40B4-BE49-F238E27FC236}">
                <a16:creationId xmlns:a16="http://schemas.microsoft.com/office/drawing/2014/main" id="{5C3B59A3-F6E8-416B-9A88-F76591448E70}"/>
              </a:ext>
            </a:extLst>
          </p:cNvPr>
          <p:cNvSpPr>
            <a:spLocks noGrp="1"/>
          </p:cNvSpPr>
          <p:nvPr>
            <p:ph idx="1"/>
          </p:nvPr>
        </p:nvSpPr>
        <p:spPr/>
        <p:txBody>
          <a:bodyPr/>
          <a:lstStyle/>
          <a:p>
            <a:pPr marL="0" indent="0">
              <a:buNone/>
            </a:pPr>
            <a:r>
              <a:rPr lang="en-US" dirty="0"/>
              <a:t>Function to print something on Screen:</a:t>
            </a:r>
          </a:p>
          <a:p>
            <a:pPr marL="0" indent="0">
              <a:buNone/>
            </a:pPr>
            <a:r>
              <a:rPr lang="en-US" dirty="0">
                <a:solidFill>
                  <a:srgbClr val="FF0000"/>
                </a:solidFill>
                <a:highlight>
                  <a:srgbClr val="FFFF00"/>
                </a:highlight>
              </a:rPr>
              <a:t>print()</a:t>
            </a:r>
          </a:p>
          <a:p>
            <a:pPr marL="0" indent="0">
              <a:buNone/>
            </a:pPr>
            <a:endParaRPr lang="en-US" dirty="0"/>
          </a:p>
        </p:txBody>
      </p:sp>
      <p:pic>
        <p:nvPicPr>
          <p:cNvPr id="6" name="Picture 5">
            <a:extLst>
              <a:ext uri="{FF2B5EF4-FFF2-40B4-BE49-F238E27FC236}">
                <a16:creationId xmlns:a16="http://schemas.microsoft.com/office/drawing/2014/main" id="{D4D41E81-6A35-4AEF-A9F7-1F35FC118120}"/>
              </a:ext>
            </a:extLst>
          </p:cNvPr>
          <p:cNvPicPr>
            <a:picLocks noChangeAspect="1"/>
          </p:cNvPicPr>
          <p:nvPr/>
        </p:nvPicPr>
        <p:blipFill>
          <a:blip r:embed="rId2"/>
          <a:stretch>
            <a:fillRect/>
          </a:stretch>
        </p:blipFill>
        <p:spPr>
          <a:xfrm>
            <a:off x="2057400" y="2747144"/>
            <a:ext cx="4191000" cy="1501254"/>
          </a:xfrm>
          <a:prstGeom prst="rect">
            <a:avLst/>
          </a:prstGeom>
        </p:spPr>
      </p:pic>
    </p:spTree>
    <p:extLst>
      <p:ext uri="{BB962C8B-B14F-4D97-AF65-F5344CB8AC3E}">
        <p14:creationId xmlns:p14="http://schemas.microsoft.com/office/powerpoint/2010/main" val="806343416"/>
      </p:ext>
    </p:extLst>
  </p:cSld>
  <p:clrMapOvr>
    <a:masterClrMapping/>
  </p:clrMapOvr>
</p:sld>
</file>

<file path=ppt/theme/theme1.xml><?xml version="1.0" encoding="utf-8"?>
<a:theme xmlns:a="http://schemas.openxmlformats.org/drawingml/2006/main" name="Lpu theme final with copyright(S)">
  <a:themeElements>
    <a:clrScheme name="Custom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009DD9"/>
      </a:accent4>
      <a:accent5>
        <a:srgbClr val="009DD9"/>
      </a:accent5>
      <a:accent6>
        <a:srgbClr val="009DD9"/>
      </a:accent6>
      <a:hlink>
        <a:srgbClr val="009DD9"/>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Lpu theme final with copyright(S)</Template>
  <TotalTime>7277</TotalTime>
  <Words>2404</Words>
  <Application>Microsoft Office PowerPoint</Application>
  <PresentationFormat>On-screen Show (4:3)</PresentationFormat>
  <Paragraphs>285</Paragraphs>
  <Slides>62</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Arial</vt:lpstr>
      <vt:lpstr>Arial Rounded MT Bold</vt:lpstr>
      <vt:lpstr>Calibri</vt:lpstr>
      <vt:lpstr>Courier New</vt:lpstr>
      <vt:lpstr>Wingdings</vt:lpstr>
      <vt:lpstr>Lpu theme final with copyright(S)</vt:lpstr>
      <vt:lpstr>PowerPoint Presentation</vt:lpstr>
      <vt:lpstr>Unit-1 Python basics</vt:lpstr>
      <vt:lpstr>Python-Introduction</vt:lpstr>
      <vt:lpstr>We can develop applications using Python:</vt:lpstr>
      <vt:lpstr>PowerPoint Presentation</vt:lpstr>
      <vt:lpstr>PowerPoint Presentation</vt:lpstr>
      <vt:lpstr>PowerPoint Presentation</vt:lpstr>
      <vt:lpstr>PowerPoint Presentation</vt:lpstr>
      <vt:lpstr>Basic Syntax:</vt:lpstr>
      <vt:lpstr> Basic syntax </vt:lpstr>
      <vt:lpstr> Basic syntax: Indentation </vt:lpstr>
      <vt:lpstr>PowerPoint Presentation</vt:lpstr>
      <vt:lpstr>Basic syntax: Variable</vt:lpstr>
      <vt:lpstr>Data Types in Python</vt:lpstr>
      <vt:lpstr>Data Types in Python</vt:lpstr>
      <vt:lpstr>Python provides us the type() function, which returns the type of the variable passed. </vt:lpstr>
      <vt:lpstr>PowerPoint Presentation</vt:lpstr>
      <vt:lpstr>PowerPoint Presentation</vt:lpstr>
      <vt:lpstr>Reading Input from keyboard</vt:lpstr>
      <vt:lpstr>Operators in Python</vt:lpstr>
      <vt:lpstr>Arithmetic operators </vt:lpstr>
      <vt:lpstr>PowerPoint Presentation</vt:lpstr>
      <vt:lpstr>Example</vt:lpstr>
      <vt:lpstr> Assignment operators </vt:lpstr>
      <vt:lpstr>PowerPoint Presentation</vt:lpstr>
      <vt:lpstr>Comparison operators </vt:lpstr>
      <vt:lpstr>PowerPoint Presentation</vt:lpstr>
      <vt:lpstr>Logical operators </vt:lpstr>
      <vt:lpstr> Identity operators: is, isnot </vt:lpstr>
      <vt:lpstr> Membership operators </vt:lpstr>
      <vt:lpstr> Bitwise Operators </vt:lpstr>
      <vt:lpstr>Control statements</vt:lpstr>
      <vt:lpstr>Conditional Statements in Python</vt:lpstr>
      <vt:lpstr>PowerPoint Presentation</vt:lpstr>
      <vt:lpstr>PowerPoint Presentation</vt:lpstr>
      <vt:lpstr>Example</vt:lpstr>
      <vt:lpstr>Note</vt:lpstr>
      <vt:lpstr>PowerPoint Presentation</vt:lpstr>
      <vt:lpstr>For loop</vt:lpstr>
      <vt:lpstr>While Loop</vt:lpstr>
      <vt:lpstr>PowerPoint Presentation</vt:lpstr>
      <vt:lpstr>Do While Loop</vt:lpstr>
      <vt:lpstr>Jumping statements</vt:lpstr>
      <vt:lpstr>break statement</vt:lpstr>
      <vt:lpstr> Continue in Python </vt:lpstr>
      <vt:lpstr>pass statement</vt:lpstr>
      <vt:lpstr>PowerPoint Presentation</vt:lpstr>
      <vt:lpstr>Accessing List By using indexing in Python </vt:lpstr>
      <vt:lpstr>PowerPoint Presentation</vt:lpstr>
      <vt:lpstr>Functions/methods in list: </vt:lpstr>
      <vt:lpstr>Functions/methods in list: </vt:lpstr>
      <vt:lpstr>Functions/methods in list: </vt:lpstr>
      <vt:lpstr>Functions/methods in list: </vt:lpstr>
      <vt:lpstr>PowerPoint Presentation</vt:lpstr>
      <vt:lpstr>PowerPoint Presentation</vt:lpstr>
      <vt:lpstr> Functions/methods in tuple: </vt:lpstr>
      <vt:lpstr> Dictionary </vt:lpstr>
      <vt:lpstr>Functions/Methods in Dictionary</vt:lpstr>
      <vt:lpstr>Functions/Methods in Dictionary</vt:lpstr>
      <vt:lpstr>PowerPoint Presentation</vt:lpstr>
      <vt:lpstr>Functions/methods in set:</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dc:creator>
  <cp:lastModifiedBy>Girish Kumar</cp:lastModifiedBy>
  <cp:revision>532</cp:revision>
  <dcterms:created xsi:type="dcterms:W3CDTF">2014-05-25T11:13:57Z</dcterms:created>
  <dcterms:modified xsi:type="dcterms:W3CDTF">2023-07-31T03:47:35Z</dcterms:modified>
</cp:coreProperties>
</file>